
<file path=[Content_Types].xml><?xml version="1.0" encoding="utf-8"?>
<Types xmlns="http://schemas.openxmlformats.org/package/2006/content-types">
  <Default Extension="gif" ContentType="image/gif"/>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67" r:id="rId5"/>
    <p:sldId id="268" r:id="rId6"/>
    <p:sldId id="258" r:id="rId7"/>
    <p:sldId id="259" r:id="rId8"/>
    <p:sldId id="260" r:id="rId9"/>
    <p:sldId id="261" r:id="rId10"/>
    <p:sldId id="262" r:id="rId11"/>
    <p:sldId id="263" r:id="rId12"/>
    <p:sldId id="264" r:id="rId13"/>
    <p:sldId id="265" r:id="rId14"/>
    <p:sldId id="269"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Heng Wang" initials="HW [7]" lastIdx="1" clrIdx="6"/>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87" d="100"/>
          <a:sy n="87" d="100"/>
        </p:scale>
        <p:origin x="581" y="77"/>
      </p:cViewPr>
      <p:guideLst>
        <p:guide orient="horz" pos="2150"/>
        <p:guide pos="3838"/>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commentAuthors" Target="commentAuthors.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GIF>
</file>

<file path=ppt/media/image10.png>
</file>

<file path=ppt/media/image11.png>
</file>

<file path=ppt/media/image12.jpeg>
</file>

<file path=ppt/media/image13.jpeg>
</file>

<file path=ppt/media/image14.png>
</file>

<file path=ppt/media/image15.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08D5B5-D457-495A-9AAB-8287494C0400}"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以视觉</a:t>
            </a:r>
            <a:r>
              <a:rPr lang="en-US" altLang="zh-CN" dirty="0"/>
              <a:t>slam</a:t>
            </a:r>
            <a:r>
              <a:rPr lang="zh-CN" altLang="en-US" dirty="0"/>
              <a:t>为例子，简要叙述了</a:t>
            </a:r>
            <a:r>
              <a:rPr lang="en-US" altLang="zh-CN" dirty="0"/>
              <a:t>slam</a:t>
            </a:r>
            <a:r>
              <a:rPr lang="zh-CN" altLang="en-US" dirty="0"/>
              <a:t>的基本实现流程</a:t>
            </a:r>
            <a:endParaRPr lang="en-US" altLang="zh-CN" dirty="0"/>
          </a:p>
          <a:p>
            <a:pPr marL="228600" indent="-228600">
              <a:buAutoNum type="arabicPeriod"/>
            </a:pPr>
            <a:r>
              <a:rPr lang="zh-CN" altLang="en-US" dirty="0"/>
              <a:t>利用传感器感知外界环境信息，获得反射谱的能量、频率、幅值和相角；如果用摄像头，就是一帧一帧的图像</a:t>
            </a:r>
            <a:endParaRPr lang="en-US" altLang="zh-CN" dirty="0"/>
          </a:p>
          <a:p>
            <a:pPr marL="228600" indent="-228600">
              <a:buAutoNum type="arabicPeriod"/>
            </a:pPr>
            <a:r>
              <a:rPr lang="zh-CN" altLang="en-US" dirty="0"/>
              <a:t>数据预处理：比如视觉去除一些椒盐噪声等等，前前前端的处理，模块内估计都已经做好了</a:t>
            </a:r>
            <a:endParaRPr lang="en-US" altLang="zh-CN" dirty="0"/>
          </a:p>
          <a:p>
            <a:pPr marL="228600" indent="-228600">
              <a:buAutoNum type="arabicPeriod"/>
            </a:pPr>
            <a:r>
              <a:rPr lang="zh-CN" altLang="en-US" dirty="0"/>
              <a:t>特征提取与匹配：对于图像，特征点保证鲁棒性，使用哈里斯，</a:t>
            </a:r>
            <a:r>
              <a:rPr lang="en-US" altLang="zh-CN" dirty="0"/>
              <a:t>SIFT</a:t>
            </a:r>
            <a:r>
              <a:rPr lang="zh-CN" altLang="en-US" dirty="0"/>
              <a:t>等等角点检测，或者是</a:t>
            </a:r>
            <a:r>
              <a:rPr lang="en-US" altLang="zh-CN" dirty="0"/>
              <a:t>ORB</a:t>
            </a:r>
            <a:r>
              <a:rPr lang="zh-CN" altLang="en-US" dirty="0"/>
              <a:t>。匹配是匹配特征点，特征点可以是路标的，也可以是有区分度的物体的。</a:t>
            </a:r>
            <a:endParaRPr lang="en-US" altLang="zh-CN" dirty="0"/>
          </a:p>
          <a:p>
            <a:pPr marL="228600" indent="-228600">
              <a:buAutoNum type="arabicPeriod"/>
            </a:pPr>
            <a:r>
              <a:rPr lang="zh-CN" altLang="en-US" dirty="0"/>
              <a:t>位姿估计：根据已经匹配的特征点，会返回一些有用的匹配结果（比如在图像坐标系的落点），利用它可以估计出摄像头（这里就是视觉了）的位姿（坐标系变换）</a:t>
            </a:r>
            <a:endParaRPr lang="en-US" altLang="zh-CN" dirty="0"/>
          </a:p>
          <a:p>
            <a:pPr marL="228600" indent="-228600">
              <a:buAutoNum type="arabicPeriod"/>
            </a:pPr>
            <a:r>
              <a:rPr lang="zh-CN" altLang="en-US" dirty="0"/>
              <a:t>初步位姿估计需要后端算法优化，这里才是我们说的卡尔曼，扩展卡尔曼，图优化，粒子滤波等等，他们基本上都是基于初步估计值对参数更新（比如卡尔曼增益），然后再修正位姿，在噪声条件下获得较优秀的结果的算法。</a:t>
            </a:r>
            <a:endParaRPr lang="en-US" altLang="zh-CN" dirty="0"/>
          </a:p>
          <a:p>
            <a:pPr marL="228600" indent="-228600">
              <a:buAutoNum type="arabicPeriod"/>
            </a:pPr>
            <a:r>
              <a:rPr lang="zh-CN" altLang="en-US" dirty="0"/>
              <a:t>根据需要计算输出图和位置，后面也可以进行轨迹规划</a:t>
            </a:r>
            <a:endParaRPr lang="en-US" altLang="zh-CN" dirty="0"/>
          </a:p>
          <a:p>
            <a:pPr marL="228600" indent="-228600">
              <a:buAutoNum type="arabicPeriod"/>
            </a:pPr>
            <a:r>
              <a:rPr lang="zh-CN" altLang="en-US" dirty="0"/>
              <a:t>回环检测：检测过去图像或信息，可不可以与新的信息建立联系，如果可以，直接根据过去帧或者过去信息进行估计就可以，避免了误差的累积。检测就是检测旧的信息和最新的信息有无关联，抽象的化就是检测是否该位置已经经过。</a:t>
            </a:r>
            <a:endParaRPr lang="en-US" altLang="zh-CN" dirty="0"/>
          </a:p>
          <a:p>
            <a:pPr marL="228600" indent="-228600">
              <a:buAutoNum type="arabicPeriod"/>
            </a:pPr>
            <a:endParaRPr lang="en-US" altLang="zh-CN" dirty="0"/>
          </a:p>
        </p:txBody>
      </p:sp>
      <p:sp>
        <p:nvSpPr>
          <p:cNvPr id="4" name="灯片编号占位符 3"/>
          <p:cNvSpPr>
            <a:spLocks noGrp="1"/>
          </p:cNvSpPr>
          <p:nvPr>
            <p:ph type="sldNum" sz="quarter" idx="5"/>
          </p:nvPr>
        </p:nvSpPr>
        <p:spPr/>
        <p:txBody>
          <a:bodyPr/>
          <a:lstStyle/>
          <a:p>
            <a:fld id="{3AF8CEC1-AB17-4D81-989E-93F2681B580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数据收集</a:t>
            </a:r>
            <a:endParaRPr lang="en-US" altLang="zh-CN" dirty="0"/>
          </a:p>
          <a:p>
            <a:pPr marL="228600" indent="-228600">
              <a:buAutoNum type="arabicPeriod"/>
            </a:pPr>
            <a:r>
              <a:rPr lang="zh-CN" altLang="en-US" dirty="0"/>
              <a:t>前端：数据关联，位姿估计</a:t>
            </a:r>
            <a:endParaRPr lang="en-US" altLang="zh-CN" dirty="0"/>
          </a:p>
          <a:p>
            <a:pPr marL="228600" indent="-228600">
              <a:buAutoNum type="arabicPeriod"/>
            </a:pPr>
            <a:r>
              <a:rPr lang="zh-CN" altLang="en-US" dirty="0"/>
              <a:t>后端：优化</a:t>
            </a:r>
            <a:endParaRPr lang="en-US" altLang="zh-CN" dirty="0"/>
          </a:p>
          <a:p>
            <a:pPr marL="228600" indent="-228600">
              <a:buAutoNum type="arabicPeriod"/>
            </a:pPr>
            <a:r>
              <a:rPr lang="zh-CN" altLang="en-US" dirty="0"/>
              <a:t>回环检测减小预测的误差</a:t>
            </a:r>
            <a:endParaRPr lang="zh-CN" altLang="en-US" dirty="0"/>
          </a:p>
        </p:txBody>
      </p:sp>
      <p:sp>
        <p:nvSpPr>
          <p:cNvPr id="4" name="灯片编号占位符 3"/>
          <p:cNvSpPr>
            <a:spLocks noGrp="1"/>
          </p:cNvSpPr>
          <p:nvPr>
            <p:ph type="sldNum" sz="quarter" idx="5"/>
          </p:nvPr>
        </p:nvSpPr>
        <p:spPr/>
        <p:txBody>
          <a:bodyPr/>
          <a:lstStyle/>
          <a:p>
            <a:fld id="{3AF8CEC1-AB17-4D81-989E-93F2681B580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备注占位符 2"/>
              <p:cNvSpPr>
                <a:spLocks noGrp="1"/>
              </p:cNvSpPr>
              <p:nvPr>
                <p:ph type="body" idx="1"/>
              </p:nvPr>
            </p:nvSpPr>
            <p:spPr/>
            <p:txBody>
              <a:bodyPr/>
              <a:lstStyle/>
              <a:p>
                <a:pPr indent="304800" algn="l"/>
                <a:r>
                  <a:rPr lang="en-US" altLang="zh-CN" sz="1800" kern="100" dirty="0">
                    <a:effectLst/>
                    <a:latin typeface="Times New Roman" panose="02020603050405020304" charset="0"/>
                    <a:ea typeface="等线" panose="02010600030101010101" charset="-122"/>
                    <a:cs typeface="Times New Roman" panose="02020603050405020304" charset="0"/>
                  </a:rPr>
                  <a:t>For the implementation of EKF in SLAM, the problem is formulated as a state estimation problem and the error is assumed as Gaussian distribution. The state </a:t>
                </a:r>
                <a14:m>
                  <m:oMath xmlns:m="http://schemas.openxmlformats.org/officeDocument/2006/math">
                    <m:r>
                      <a:rPr lang="en-US" altLang="zh-CN" sz="1800" i="1" kern="100">
                        <a:effectLst/>
                        <a:latin typeface="Cambria Math" panose="02040503050406030204" charset="0"/>
                        <a:ea typeface="等线" panose="02010600030101010101" charset="-122"/>
                        <a:cs typeface="Times New Roman" panose="02020603050405020304" charset="0"/>
                      </a:rPr>
                      <m:t>𝑥</m:t>
                    </m:r>
                  </m:oMath>
                </a14:m>
                <a:r>
                  <a:rPr lang="en-US" altLang="zh-CN" sz="1800" kern="100" dirty="0">
                    <a:effectLst/>
                    <a:latin typeface="Times New Roman" panose="02020603050405020304" charset="0"/>
                    <a:ea typeface="等线" panose="02010600030101010101" charset="-122"/>
                    <a:cs typeface="Times New Roman" panose="02020603050405020304" charset="0"/>
                  </a:rPr>
                  <a:t> can have the information of both robot and environment and can be updated by a linearized model with last state. The observation can be used to correct the current state and reduce the enlarging variance. </a:t>
                </a:r>
                <a:endParaRPr lang="en-US" altLang="zh-CN" sz="1800" kern="100" dirty="0">
                  <a:effectLst/>
                  <a:latin typeface="Times New Roman" panose="02020603050405020304" charset="0"/>
                  <a:ea typeface="等线" panose="02010600030101010101" charset="-122"/>
                  <a:cs typeface="Times New Roman" panose="02020603050405020304" charset="0"/>
                </a:endParaRPr>
              </a:p>
              <a:p>
                <a:pPr indent="304800" algn="l"/>
                <a:r>
                  <a:rPr lang="en-US" altLang="zh-CN" sz="1800" kern="100" dirty="0">
                    <a:effectLst/>
                    <a:latin typeface="Times New Roman" panose="02020603050405020304" charset="0"/>
                    <a:ea typeface="等线" panose="02010600030101010101" charset="-122"/>
                    <a:cs typeface="Times New Roman" panose="02020603050405020304" charset="0"/>
                  </a:rPr>
                  <a:t>For a system, we can model as the following form, where x is the state, z is the observation, f is the formulation of system, u is input, h is the sensor model, v and k are disturbance and error.</a:t>
                </a:r>
                <a:r>
                  <a:rPr lang="zh-CN" altLang="zh-CN" sz="1800" kern="100" dirty="0">
                    <a:effectLst/>
                    <a:latin typeface="等线" panose="02010600030101010101" charset="-122"/>
                    <a:ea typeface="等线" panose="02010600030101010101" charset="-122"/>
                    <a:cs typeface="Times New Roman" panose="02020603050405020304" charset="0"/>
                  </a:rPr>
                  <a:t> </a:t>
                </a:r>
                <a:r>
                  <a:rPr lang="en-US" altLang="zh-CN" sz="1800" dirty="0">
                    <a:effectLst/>
                    <a:latin typeface="Times New Roman" panose="02020603050405020304" charset="0"/>
                    <a:ea typeface="等线" panose="02010600030101010101" charset="-122"/>
                  </a:rPr>
                  <a:t>The model can be locally linearized by the first term of Taylor series then the Kalman filter can be used with the following equation, </a:t>
                </a:r>
                <a14:m>
                  <m:oMath xmlns:m="http://schemas.openxmlformats.org/officeDocument/2006/math">
                    <m:sSub>
                      <m:sSubPr>
                        <m:ctrlPr>
                          <a:rPr lang="zh-CN" altLang="zh-CN" sz="1800" i="1">
                            <a:effectLst/>
                            <a:latin typeface="Cambria Math" panose="02040503050406030204" charset="0"/>
                            <a:ea typeface="Cambria Math" panose="02040503050406030204" charset="0"/>
                            <a:cs typeface="Times New Roman" panose="02020603050405020304" charset="0"/>
                          </a:rPr>
                        </m:ctrlPr>
                      </m:sSubPr>
                      <m:e>
                        <m:r>
                          <a:rPr lang="en-US" altLang="zh-CN" sz="1800" i="1">
                            <a:effectLst/>
                            <a:latin typeface="Cambria Math" panose="02040503050406030204" charset="0"/>
                            <a:ea typeface="等线" panose="02010600030101010101" charset="-122"/>
                            <a:cs typeface="Times New Roman" panose="02020603050405020304" charset="0"/>
                          </a:rPr>
                          <m:t>𝐹</m:t>
                        </m:r>
                      </m:e>
                      <m:sub>
                        <m:r>
                          <a:rPr lang="en-US" altLang="zh-CN" sz="1800" i="1">
                            <a:effectLst/>
                            <a:latin typeface="Cambria Math" panose="02040503050406030204" charset="0"/>
                            <a:ea typeface="等线" panose="02010600030101010101" charset="-122"/>
                            <a:cs typeface="Times New Roman" panose="02020603050405020304" charset="0"/>
                          </a:rPr>
                          <m:t>𝑥</m:t>
                        </m:r>
                      </m:sub>
                    </m:sSub>
                    <m:r>
                      <a:rPr lang="en-US" altLang="zh-CN" sz="1800" i="1">
                        <a:effectLst/>
                        <a:latin typeface="Cambria Math" panose="02040503050406030204" charset="0"/>
                        <a:ea typeface="等线" panose="02010600030101010101" charset="-122"/>
                        <a:cs typeface="Times New Roman" panose="02020603050405020304" charset="0"/>
                      </a:rPr>
                      <m:t>,</m:t>
                    </m:r>
                    <m:sSub>
                      <m:sSubPr>
                        <m:ctrlPr>
                          <a:rPr lang="zh-CN" altLang="zh-CN" sz="1800" i="1">
                            <a:effectLst/>
                            <a:latin typeface="Cambria Math" panose="02040503050406030204" charset="0"/>
                            <a:ea typeface="Cambria Math" panose="02040503050406030204" charset="0"/>
                            <a:cs typeface="Times New Roman" panose="02020603050405020304" charset="0"/>
                          </a:rPr>
                        </m:ctrlPr>
                      </m:sSubPr>
                      <m:e>
                        <m:r>
                          <a:rPr lang="en-US" altLang="zh-CN" sz="1800" i="1">
                            <a:effectLst/>
                            <a:latin typeface="Cambria Math" panose="02040503050406030204" charset="0"/>
                            <a:ea typeface="等线" panose="02010600030101010101" charset="-122"/>
                            <a:cs typeface="Times New Roman" panose="02020603050405020304" charset="0"/>
                          </a:rPr>
                          <m:t>𝐹</m:t>
                        </m:r>
                      </m:e>
                      <m:sub>
                        <m:r>
                          <a:rPr lang="en-US" altLang="zh-CN" sz="1800" i="1">
                            <a:effectLst/>
                            <a:latin typeface="Cambria Math" panose="02040503050406030204" charset="0"/>
                            <a:ea typeface="等线" panose="02010600030101010101" charset="-122"/>
                            <a:cs typeface="Times New Roman" panose="02020603050405020304" charset="0"/>
                          </a:rPr>
                          <m:t>𝑢</m:t>
                        </m:r>
                      </m:sub>
                    </m:sSub>
                    <m:r>
                      <a:rPr lang="en-US" altLang="zh-CN" sz="1800" i="1">
                        <a:effectLst/>
                        <a:latin typeface="Cambria Math" panose="02040503050406030204" charset="0"/>
                        <a:ea typeface="等线" panose="02010600030101010101" charset="-122"/>
                        <a:cs typeface="Times New Roman" panose="02020603050405020304" charset="0"/>
                      </a:rPr>
                      <m:t>,</m:t>
                    </m:r>
                    <m:sSub>
                      <m:sSubPr>
                        <m:ctrlPr>
                          <a:rPr lang="zh-CN" altLang="zh-CN" sz="1800" i="1">
                            <a:effectLst/>
                            <a:latin typeface="Cambria Math" panose="02040503050406030204" charset="0"/>
                            <a:ea typeface="Cambria Math" panose="02040503050406030204" charset="0"/>
                            <a:cs typeface="Times New Roman" panose="02020603050405020304" charset="0"/>
                          </a:rPr>
                        </m:ctrlPr>
                      </m:sSubPr>
                      <m:e>
                        <m:r>
                          <a:rPr lang="en-US" altLang="zh-CN" sz="1800" i="1">
                            <a:effectLst/>
                            <a:latin typeface="Cambria Math" panose="02040503050406030204" charset="0"/>
                            <a:ea typeface="等线" panose="02010600030101010101" charset="-122"/>
                            <a:cs typeface="Times New Roman" panose="02020603050405020304" charset="0"/>
                          </a:rPr>
                          <m:t>𝐹</m:t>
                        </m:r>
                      </m:e>
                      <m:sub>
                        <m:r>
                          <a:rPr lang="en-US" altLang="zh-CN" sz="1800" i="1">
                            <a:effectLst/>
                            <a:latin typeface="Cambria Math" panose="02040503050406030204" charset="0"/>
                            <a:ea typeface="等线" panose="02010600030101010101" charset="-122"/>
                            <a:cs typeface="Times New Roman" panose="02020603050405020304" charset="0"/>
                          </a:rPr>
                          <m:t>𝑣</m:t>
                        </m:r>
                      </m:sub>
                    </m:sSub>
                    <m:r>
                      <a:rPr lang="en-US" altLang="zh-CN" sz="1800" i="1">
                        <a:effectLst/>
                        <a:latin typeface="Cambria Math" panose="02040503050406030204" charset="0"/>
                        <a:ea typeface="等线" panose="02010600030101010101" charset="-122"/>
                        <a:cs typeface="Times New Roman" panose="02020603050405020304" charset="0"/>
                      </a:rPr>
                      <m:t>,</m:t>
                    </m:r>
                    <m:sSub>
                      <m:sSubPr>
                        <m:ctrlPr>
                          <a:rPr lang="zh-CN" altLang="zh-CN" sz="1800" i="1">
                            <a:effectLst/>
                            <a:latin typeface="Cambria Math" panose="02040503050406030204" charset="0"/>
                            <a:ea typeface="Cambria Math" panose="02040503050406030204" charset="0"/>
                            <a:cs typeface="Times New Roman" panose="02020603050405020304" charset="0"/>
                          </a:rPr>
                        </m:ctrlPr>
                      </m:sSubPr>
                      <m:e>
                        <m:r>
                          <a:rPr lang="en-US" altLang="zh-CN" sz="1800" i="1">
                            <a:effectLst/>
                            <a:latin typeface="Cambria Math" panose="02040503050406030204" charset="0"/>
                            <a:ea typeface="等线" panose="02010600030101010101" charset="-122"/>
                            <a:cs typeface="Times New Roman" panose="02020603050405020304" charset="0"/>
                          </a:rPr>
                          <m:t>𝐻</m:t>
                        </m:r>
                      </m:e>
                      <m:sub>
                        <m:r>
                          <a:rPr lang="en-US" altLang="zh-CN" sz="1800" i="1">
                            <a:effectLst/>
                            <a:latin typeface="Cambria Math" panose="02040503050406030204" charset="0"/>
                            <a:ea typeface="等线" panose="02010600030101010101" charset="-122"/>
                            <a:cs typeface="Times New Roman" panose="02020603050405020304" charset="0"/>
                          </a:rPr>
                          <m:t>𝑥</m:t>
                        </m:r>
                      </m:sub>
                    </m:sSub>
                    <m:r>
                      <a:rPr lang="en-US" altLang="zh-CN" sz="1800" i="1">
                        <a:effectLst/>
                        <a:latin typeface="Cambria Math" panose="02040503050406030204" charset="0"/>
                        <a:ea typeface="等线" panose="02010600030101010101" charset="-122"/>
                        <a:cs typeface="Times New Roman" panose="02020603050405020304" charset="0"/>
                      </a:rPr>
                      <m:t>,</m:t>
                    </m:r>
                    <m:sSub>
                      <m:sSubPr>
                        <m:ctrlPr>
                          <a:rPr lang="zh-CN" altLang="zh-CN" sz="1800" i="1">
                            <a:effectLst/>
                            <a:latin typeface="Cambria Math" panose="02040503050406030204" charset="0"/>
                            <a:ea typeface="Cambria Math" panose="02040503050406030204" charset="0"/>
                            <a:cs typeface="Times New Roman" panose="02020603050405020304" charset="0"/>
                          </a:rPr>
                        </m:ctrlPr>
                      </m:sSubPr>
                      <m:e>
                        <m:r>
                          <a:rPr lang="en-US" altLang="zh-CN" sz="1800" i="1">
                            <a:effectLst/>
                            <a:latin typeface="Cambria Math" panose="02040503050406030204" charset="0"/>
                            <a:ea typeface="等线" panose="02010600030101010101" charset="-122"/>
                            <a:cs typeface="Times New Roman" panose="02020603050405020304" charset="0"/>
                          </a:rPr>
                          <m:t>𝐻</m:t>
                        </m:r>
                      </m:e>
                      <m:sub>
                        <m:r>
                          <a:rPr lang="en-US" altLang="zh-CN" sz="1800" i="1">
                            <a:effectLst/>
                            <a:latin typeface="Cambria Math" panose="02040503050406030204" charset="0"/>
                            <a:ea typeface="等线" panose="02010600030101010101" charset="-122"/>
                            <a:cs typeface="Times New Roman" panose="02020603050405020304" charset="0"/>
                          </a:rPr>
                          <m:t>𝑤</m:t>
                        </m:r>
                      </m:sub>
                    </m:sSub>
                  </m:oMath>
                </a14:m>
                <a:r>
                  <a:rPr lang="en-US" altLang="zh-CN" sz="1800" dirty="0">
                    <a:effectLst/>
                    <a:latin typeface="Times New Roman" panose="02020603050405020304" charset="0"/>
                    <a:ea typeface="等线" panose="02010600030101010101" charset="-122"/>
                  </a:rPr>
                  <a:t> are Jacobian matrices of h and f.</a:t>
                </a:r>
                <a:endParaRPr lang="zh-CN" altLang="zh-CN" sz="1800" kern="100" dirty="0">
                  <a:effectLst/>
                  <a:latin typeface="等线" panose="02010600030101010101" charset="-122"/>
                  <a:ea typeface="等线" panose="02010600030101010101" charset="-122"/>
                  <a:cs typeface="Times New Roman" panose="02020603050405020304" charset="0"/>
                </a:endParaRPr>
              </a:p>
              <a:p>
                <a:pPr indent="304800" algn="l"/>
                <a:r>
                  <a:rPr lang="en-US" altLang="zh-CN" sz="1800" kern="100" dirty="0">
                    <a:effectLst/>
                    <a:latin typeface="Times New Roman" panose="02020603050405020304" charset="0"/>
                    <a:ea typeface="等线" panose="02010600030101010101" charset="-122"/>
                    <a:cs typeface="Times New Roman" panose="02020603050405020304" charset="0"/>
                  </a:rPr>
                  <a:t>EKF has mainly two steps: estimation and correction. The estimation is to use the last state and system model to get and estimation of new stage and covariance. The correction is to use the observation to update the estimation with Kalman gain K. Finally, the optimal estimation for the state containing the information of robot and environment can be obtained  </a:t>
                </a:r>
                <a:endParaRPr lang="zh-CN" altLang="zh-CN" sz="1800" kern="100" dirty="0">
                  <a:effectLst/>
                  <a:latin typeface="等线" panose="02010600030101010101" charset="-122"/>
                  <a:ea typeface="等线" panose="02010600030101010101" charset="-122"/>
                  <a:cs typeface="Times New Roman" panose="02020603050405020304" charset="0"/>
                </a:endParaRPr>
              </a:p>
              <a:p>
                <a:endParaRPr lang="zh-CN" altLang="en-US" dirty="0"/>
              </a:p>
            </p:txBody>
          </p:sp>
        </mc:Choice>
        <mc:Fallback>
          <p:sp>
            <p:nvSpPr>
              <p:cNvPr id="3" name="备注占位符 2"/>
              <p:cNvSpPr>
                <a:spLocks noRot="1" noChangeAspect="1" noMove="1" noResize="1" noEditPoints="1" noAdjustHandles="1" noChangeArrowheads="1" noChangeShapeType="1" noTextEdit="1"/>
              </p:cNvSpPr>
              <p:nvPr>
                <p:ph type="body" idx="1"/>
              </p:nvPr>
            </p:nvSpPr>
            <p:spPr>
              <a:blipFill rotWithShape="1">
                <a:blip r:embed="rId3"/>
                <a:stretch>
                  <a:fillRect b="-66349"/>
                </a:stretch>
              </a:blipFill>
            </p:spPr>
            <p:txBody>
              <a:bodyPr/>
              <a:lstStyle/>
              <a:p>
                <a:r>
                  <a:rPr lang="zh-CN" altLang="en-US">
                    <a:noFill/>
                  </a:rPr>
                  <a:t> </a:t>
                </a:r>
              </a:p>
            </p:txBody>
          </p:sp>
        </mc:Fallback>
      </mc:AlternateContent>
      <p:sp>
        <p:nvSpPr>
          <p:cNvPr id="4" name="灯片编号占位符 3"/>
          <p:cNvSpPr>
            <a:spLocks noGrp="1"/>
          </p:cNvSpPr>
          <p:nvPr>
            <p:ph type="sldNum" sz="quarter" idx="5"/>
          </p:nvPr>
        </p:nvSpPr>
        <p:spPr/>
        <p:txBody>
          <a:bodyPr/>
          <a:lstStyle/>
          <a:p>
            <a:fld id="{265859FA-5434-410E-81BC-CB9D9DB21B15}"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l"/>
            <a:r>
              <a:rPr lang="en-US" altLang="zh-CN" sz="1800" kern="100" dirty="0">
                <a:effectLst/>
                <a:latin typeface="Times New Roman" panose="02020603050405020304" charset="0"/>
                <a:ea typeface="等线" panose="02010600030101010101" charset="-122"/>
                <a:cs typeface="Times New Roman" panose="02020603050405020304" charset="0"/>
              </a:rPr>
              <a:t>Particle filter is an algorithm that try to get a state that can explain the environment data, it can be used without the assumption that the distribution of error is Gaussian distribution</a:t>
            </a:r>
            <a:endParaRPr lang="zh-CN" altLang="zh-CN" sz="1800" kern="100" dirty="0">
              <a:effectLst/>
              <a:latin typeface="等线" panose="02010600030101010101" charset="-122"/>
              <a:ea typeface="等线" panose="02010600030101010101" charset="-122"/>
              <a:cs typeface="Times New Roman" panose="02020603050405020304" charset="0"/>
            </a:endParaRPr>
          </a:p>
          <a:p>
            <a:r>
              <a:rPr lang="en-US" altLang="zh-CN" sz="1800" dirty="0">
                <a:effectLst/>
                <a:latin typeface="Times New Roman" panose="02020603050405020304" charset="0"/>
                <a:ea typeface="等线" panose="02010600030101010101" charset="-122"/>
              </a:rPr>
              <a:t>       In this algorithm, the particles are initialized randomly and with the same weight to be chosen, then the particles will go to be updated and resampling in each step. The update of particles can be used by the model of the system then the evaluation for particle can be error form observation. The next step is to update the weight of the particle can be chosen and choose the particles to next stage that can explain better on the observation with the weight.</a:t>
            </a:r>
            <a:endParaRPr lang="zh-CN" altLang="en-US" dirty="0"/>
          </a:p>
        </p:txBody>
      </p:sp>
      <p:sp>
        <p:nvSpPr>
          <p:cNvPr id="4" name="灯片编号占位符 3"/>
          <p:cNvSpPr>
            <a:spLocks noGrp="1"/>
          </p:cNvSpPr>
          <p:nvPr>
            <p:ph type="sldNum" sz="quarter" idx="5"/>
          </p:nvPr>
        </p:nvSpPr>
        <p:spPr/>
        <p:txBody>
          <a:bodyPr/>
          <a:lstStyle/>
          <a:p>
            <a:fld id="{265859FA-5434-410E-81BC-CB9D9DB21B15}"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As for the SLAM problem we try to solve, we implement localization and mapping based on the data collected by Lidar scan. </a:t>
            </a:r>
            <a:r>
              <a:rPr lang="en-US" altLang="zh-CN" sz="1600" dirty="0"/>
              <a:t>Lidar</a:t>
            </a:r>
            <a:r>
              <a:rPr lang="en-US" altLang="zh-CN" dirty="0"/>
              <a:t> </a:t>
            </a:r>
            <a:r>
              <a:rPr lang="en-US" dirty="0"/>
              <a:t>is a method for determining ranges (variable distance) by targeting an object or a surface with a laser. It outputs relative angle and corresponding distance from obstacles, once the obstacle points are drown in a coordinate, they can form </a:t>
            </a:r>
            <a:r>
              <a:rPr lang="en-US" dirty="0" err="1"/>
              <a:t>PointNet</a:t>
            </a:r>
            <a:r>
              <a:rPr lang="en-US" dirty="0"/>
              <a:t>.</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dirty="0" err="1"/>
              <a:t>pointNet</a:t>
            </a:r>
            <a:r>
              <a:rPr lang="en-US" dirty="0"/>
              <a:t> describes geometry characteristics of obstacle surface.</a:t>
            </a:r>
            <a:endParaRPr lang="en-US" dirty="0"/>
          </a:p>
          <a:p>
            <a:endParaRPr lang="en-US" dirty="0"/>
          </a:p>
        </p:txBody>
      </p:sp>
      <p:sp>
        <p:nvSpPr>
          <p:cNvPr id="4" name="灯片编号占位符 3"/>
          <p:cNvSpPr>
            <a:spLocks noGrp="1"/>
          </p:cNvSpPr>
          <p:nvPr>
            <p:ph type="sldNum" sz="quarter" idx="5"/>
          </p:nvPr>
        </p:nvSpPr>
        <p:spPr/>
        <p:txBody>
          <a:bodyPr/>
          <a:lstStyle/>
          <a:p>
            <a:fld id="{265859FA-5434-410E-81BC-CB9D9DB21B15}"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b="0" i="0" dirty="0">
                <a:solidFill>
                  <a:srgbClr val="212121"/>
                </a:solidFill>
                <a:effectLst/>
                <a:latin typeface="微软雅黑" panose="020B0503020204020204" charset="-122"/>
                <a:ea typeface="微软雅黑" panose="020B0503020204020204" charset="-122"/>
              </a:rPr>
              <a:t>Pose Graph Optimization is a popular framework for solving the simultaneous localization and mapping (SLAM) problem in autonomous navigation.</a:t>
            </a:r>
            <a:endParaRPr lang="en-US" b="0" i="0" dirty="0">
              <a:solidFill>
                <a:srgbClr val="212121"/>
              </a:solidFill>
              <a:effectLst/>
              <a:latin typeface="微软雅黑" panose="020B0503020204020204" charset="-122"/>
              <a:ea typeface="微软雅黑" panose="020B0503020204020204" charset="-122"/>
            </a:endParaRPr>
          </a:p>
          <a:p>
            <a:r>
              <a:rPr lang="en-US" sz="1800" dirty="0">
                <a:effectLst/>
                <a:latin typeface="Times New Roman" panose="02020603050405020304" charset="0"/>
                <a:ea typeface="等线" panose="02010600030101010101" charset="-122"/>
              </a:rPr>
              <a:t>The visual SLAM system will accumulate errors with the lack of external control information. To solve such problems, we use the pose graph optimization based Close Loop Enclosure method.</a:t>
            </a:r>
            <a:endParaRPr lang="en-US" sz="1800" dirty="0">
              <a:effectLst/>
              <a:latin typeface="Times New Roman" panose="02020603050405020304" charset="0"/>
              <a:ea typeface="等线" panose="02010600030101010101" charset="-122"/>
            </a:endParaRPr>
          </a:p>
          <a:p>
            <a:r>
              <a:rPr lang="en-US" altLang="zh-CN" sz="1800" dirty="0">
                <a:effectLst/>
                <a:latin typeface="Times New Roman" panose="02020603050405020304" charset="0"/>
                <a:ea typeface="等线" panose="02010600030101010101" charset="-122"/>
              </a:rPr>
              <a:t>This method has two steps:</a:t>
            </a:r>
            <a:endParaRPr lang="en-US" altLang="zh-CN" sz="1800" dirty="0">
              <a:effectLst/>
              <a:latin typeface="Times New Roman" panose="02020603050405020304" charset="0"/>
              <a:ea typeface="等线" panose="02010600030101010101" charset="-122"/>
            </a:endParaRPr>
          </a:p>
          <a:p>
            <a:pPr marL="0" indent="0">
              <a:buNone/>
            </a:pPr>
            <a:r>
              <a:rPr lang="en-US" altLang="zh-CN" sz="1800" dirty="0">
                <a:effectLst/>
                <a:latin typeface="Times New Roman" panose="02020603050405020304" charset="0"/>
                <a:ea typeface="等线" panose="02010600030101010101" charset="-122"/>
              </a:rPr>
              <a:t>1. Close loop detection (match scan frames based on frame feature extraction)</a:t>
            </a:r>
            <a:endParaRPr lang="en-US" altLang="zh-CN" sz="1800" dirty="0">
              <a:effectLst/>
              <a:latin typeface="Times New Roman" panose="02020603050405020304" charset="0"/>
              <a:ea typeface="等线" panose="02010600030101010101" charset="-122"/>
            </a:endParaRPr>
          </a:p>
          <a:p>
            <a:pPr marL="0" indent="0">
              <a:buNone/>
            </a:pPr>
            <a:r>
              <a:rPr lang="en-US" altLang="zh-CN" sz="1800" dirty="0">
                <a:effectLst/>
                <a:latin typeface="Times New Roman" panose="02020603050405020304" charset="0"/>
                <a:ea typeface="等线" panose="02010600030101010101" charset="-122"/>
              </a:rPr>
              <a:t>2. Close </a:t>
            </a:r>
            <a:r>
              <a:rPr lang="en-US" altLang="zh-CN" sz="1800">
                <a:effectLst/>
                <a:latin typeface="Times New Roman" panose="02020603050405020304" charset="0"/>
                <a:ea typeface="等线" panose="02010600030101010101" charset="-122"/>
              </a:rPr>
              <a:t>loop correction (</a:t>
            </a:r>
            <a:r>
              <a:rPr lang="en-US" sz="1800">
                <a:effectLst/>
                <a:latin typeface="Times New Roman" panose="02020603050405020304" charset="0"/>
                <a:ea typeface="等线" panose="02010600030101010101" charset="-122"/>
              </a:rPr>
              <a:t>reduce local cumulative error [Loop fusion: fuse the map points &amp; eliminate the duplicate map points] [perform the pose correction of the current frame] [perform pose correction of all frames]</a:t>
            </a:r>
            <a:r>
              <a:rPr lang="en-US" altLang="zh-CN" sz="1800">
                <a:effectLst/>
                <a:latin typeface="Times New Roman" panose="02020603050405020304" charset="0"/>
                <a:ea typeface="等线" panose="02010600030101010101" charset="-122"/>
              </a:rPr>
              <a:t>)</a:t>
            </a:r>
            <a:endParaRPr lang="zh-CN" altLang="en-US" dirty="0"/>
          </a:p>
        </p:txBody>
      </p:sp>
      <p:sp>
        <p:nvSpPr>
          <p:cNvPr id="4" name="灯片编号占位符 3"/>
          <p:cNvSpPr>
            <a:spLocks noGrp="1"/>
          </p:cNvSpPr>
          <p:nvPr>
            <p:ph type="sldNum" sz="quarter" idx="5"/>
          </p:nvPr>
        </p:nvSpPr>
        <p:spPr/>
        <p:txBody>
          <a:bodyPr/>
          <a:lstStyle/>
          <a:p>
            <a:fld id="{265859FA-5434-410E-81BC-CB9D9DB21B1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xml"/><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GI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13.jpeg"/><Relationship Id="rId1"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6025" y="1851025"/>
            <a:ext cx="9836785" cy="4231005"/>
          </a:xfrm>
        </p:spPr>
        <p:txBody>
          <a:bodyPr>
            <a:normAutofit/>
          </a:bodyPr>
          <a:lstStyle/>
          <a:p>
            <a:pPr algn="ctr">
              <a:spcAft>
                <a:spcPts val="600"/>
              </a:spcAft>
            </a:pPr>
            <a:r>
              <a:rPr lang="en-US" altLang="en-US" sz="2800" dirty="0">
                <a:solidFill>
                  <a:srgbClr val="0070C0"/>
                </a:solidFill>
                <a:latin typeface="+mn-lt"/>
                <a:ea typeface="+mn-ea"/>
                <a:cs typeface="+mn-ea"/>
                <a:sym typeface="+mn-lt"/>
              </a:rPr>
              <a:t>Project Proposal: </a:t>
            </a:r>
            <a:br>
              <a:rPr lang="en-US" altLang="en-US" sz="2800" dirty="0">
                <a:solidFill>
                  <a:srgbClr val="0070C0"/>
                </a:solidFill>
                <a:latin typeface="+mn-lt"/>
                <a:ea typeface="+mn-ea"/>
                <a:cs typeface="+mn-ea"/>
                <a:sym typeface="+mn-lt"/>
              </a:rPr>
            </a:br>
            <a:r>
              <a:rPr lang="en-US" altLang="en-US" sz="2800" u="sng" dirty="0">
                <a:solidFill>
                  <a:srgbClr val="0070C0"/>
                </a:solidFill>
                <a:latin typeface="+mn-lt"/>
                <a:ea typeface="+mn-ea"/>
                <a:cs typeface="+mn-ea"/>
                <a:sym typeface="+mn-lt"/>
              </a:rPr>
              <a:t>Implement Simultaneous Localization and Mapping (SLAM) with MATLAB</a:t>
            </a:r>
            <a:br>
              <a:rPr lang="en-US" altLang="en-US" sz="4000" dirty="0">
                <a:solidFill>
                  <a:srgbClr val="0070C0"/>
                </a:solidFill>
                <a:latin typeface="+mn-lt"/>
                <a:ea typeface="+mn-ea"/>
                <a:cs typeface="+mn-ea"/>
                <a:sym typeface="+mn-lt"/>
              </a:rPr>
            </a:br>
            <a:br>
              <a:rPr lang="en-US" altLang="en-US" sz="4000" dirty="0">
                <a:solidFill>
                  <a:srgbClr val="0070C0"/>
                </a:solidFill>
                <a:latin typeface="+mn-lt"/>
                <a:ea typeface="+mn-ea"/>
                <a:cs typeface="+mn-ea"/>
                <a:sym typeface="+mn-lt"/>
              </a:rPr>
            </a:br>
            <a:br>
              <a:rPr lang="en-US" altLang="en-US" sz="4000" dirty="0">
                <a:solidFill>
                  <a:srgbClr val="0070C0"/>
                </a:solidFill>
                <a:latin typeface="+mn-lt"/>
                <a:ea typeface="+mn-ea"/>
                <a:cs typeface="+mn-ea"/>
                <a:sym typeface="+mn-lt"/>
              </a:rPr>
            </a:br>
            <a:r>
              <a:rPr lang="en-US" altLang="en-US" sz="1800" b="0" dirty="0">
                <a:solidFill>
                  <a:srgbClr val="0070C0"/>
                </a:solidFill>
                <a:latin typeface="Times New Roman" panose="02020603050405020304" charset="0"/>
                <a:ea typeface="+mn-ea"/>
                <a:cs typeface="Times New Roman" panose="02020603050405020304" charset="0"/>
                <a:sym typeface="+mn-lt"/>
              </a:rPr>
              <a:t>Reporter: Yuchen Song(</a:t>
            </a:r>
            <a:r>
              <a:rPr lang="zh-CN" altLang="en-US" sz="1800" b="0" dirty="0">
                <a:solidFill>
                  <a:srgbClr val="0070C0"/>
                </a:solidFill>
                <a:latin typeface="Times New Roman" panose="02020603050405020304" charset="0"/>
                <a:ea typeface="+mn-ea"/>
                <a:cs typeface="Times New Roman" panose="02020603050405020304" charset="0"/>
                <a:sym typeface="+mn-lt"/>
              </a:rPr>
              <a:t>宋雨辰</a:t>
            </a:r>
            <a:r>
              <a:rPr lang="en-US" altLang="en-US" sz="1800" b="0" dirty="0">
                <a:solidFill>
                  <a:srgbClr val="0070C0"/>
                </a:solidFill>
                <a:latin typeface="Times New Roman" panose="02020603050405020304" charset="0"/>
                <a:ea typeface="+mn-ea"/>
                <a:cs typeface="Times New Roman" panose="02020603050405020304" charset="0"/>
                <a:sym typeface="+mn-lt"/>
              </a:rPr>
              <a:t>)</a:t>
            </a:r>
            <a:br>
              <a:rPr lang="en-US" altLang="en-US" sz="1800" b="0" dirty="0">
                <a:solidFill>
                  <a:srgbClr val="0070C0"/>
                </a:solidFill>
                <a:latin typeface="Times New Roman" panose="02020603050405020304" charset="0"/>
                <a:ea typeface="+mn-ea"/>
                <a:cs typeface="Times New Roman" panose="02020603050405020304" charset="0"/>
                <a:sym typeface="+mn-lt"/>
              </a:rPr>
            </a:br>
            <a:r>
              <a:rPr lang="en-US" altLang="en-US" sz="1800" b="0" dirty="0">
                <a:solidFill>
                  <a:srgbClr val="0070C0"/>
                </a:solidFill>
                <a:latin typeface="Times New Roman" panose="02020603050405020304" charset="0"/>
                <a:ea typeface="+mn-ea"/>
                <a:cs typeface="Times New Roman" panose="02020603050405020304" charset="0"/>
                <a:sym typeface="+mn-lt"/>
              </a:rPr>
              <a:t>Team Members: Ruoyao Tian(</a:t>
            </a:r>
            <a:r>
              <a:rPr lang="zh-CN" altLang="en-US" sz="1800" b="0" dirty="0">
                <a:solidFill>
                  <a:srgbClr val="0070C0"/>
                </a:solidFill>
                <a:latin typeface="Times New Roman" panose="02020603050405020304" charset="0"/>
                <a:ea typeface="+mn-ea"/>
                <a:cs typeface="Times New Roman" panose="02020603050405020304" charset="0"/>
                <a:sym typeface="+mn-lt"/>
              </a:rPr>
              <a:t>田若瑶</a:t>
            </a:r>
            <a:r>
              <a:rPr lang="en-US" altLang="en-US" sz="1800" b="0" dirty="0">
                <a:solidFill>
                  <a:srgbClr val="0070C0"/>
                </a:solidFill>
                <a:latin typeface="Times New Roman" panose="02020603050405020304" charset="0"/>
                <a:ea typeface="+mn-ea"/>
                <a:cs typeface="Times New Roman" panose="02020603050405020304" charset="0"/>
                <a:sym typeface="+mn-lt"/>
              </a:rPr>
              <a:t>), Run He(</a:t>
            </a:r>
            <a:r>
              <a:rPr lang="zh-CN" altLang="en-US" sz="1800" b="0" dirty="0">
                <a:solidFill>
                  <a:srgbClr val="0070C0"/>
                </a:solidFill>
                <a:latin typeface="Times New Roman" panose="02020603050405020304" charset="0"/>
                <a:ea typeface="+mn-ea"/>
                <a:cs typeface="Times New Roman" panose="02020603050405020304" charset="0"/>
                <a:sym typeface="+mn-lt"/>
              </a:rPr>
              <a:t>何润</a:t>
            </a:r>
            <a:r>
              <a:rPr lang="en-US" altLang="en-US" sz="1800" b="0" dirty="0">
                <a:solidFill>
                  <a:srgbClr val="0070C0"/>
                </a:solidFill>
                <a:latin typeface="Times New Roman" panose="02020603050405020304" charset="0"/>
                <a:ea typeface="+mn-ea"/>
                <a:cs typeface="Times New Roman" panose="02020603050405020304" charset="0"/>
                <a:sym typeface="+mn-lt"/>
              </a:rPr>
              <a:t>), </a:t>
            </a:r>
            <a:br>
              <a:rPr lang="en-US" altLang="en-US" sz="1800" b="0" dirty="0">
                <a:solidFill>
                  <a:srgbClr val="0070C0"/>
                </a:solidFill>
                <a:latin typeface="Times New Roman" panose="02020603050405020304" charset="0"/>
                <a:ea typeface="+mn-ea"/>
                <a:cs typeface="Times New Roman" panose="02020603050405020304" charset="0"/>
                <a:sym typeface="+mn-lt"/>
              </a:rPr>
            </a:br>
            <a:r>
              <a:rPr lang="en-US" altLang="en-US" sz="1800" b="0" dirty="0">
                <a:solidFill>
                  <a:srgbClr val="0070C0"/>
                </a:solidFill>
                <a:latin typeface="Times New Roman" panose="02020603050405020304" charset="0"/>
                <a:ea typeface="+mn-ea"/>
                <a:cs typeface="Times New Roman" panose="02020603050405020304" charset="0"/>
                <a:sym typeface="+mn-lt"/>
              </a:rPr>
              <a:t>Rui Qi(</a:t>
            </a:r>
            <a:r>
              <a:rPr lang="zh-CN" altLang="en-US" sz="1800" b="0" dirty="0">
                <a:solidFill>
                  <a:srgbClr val="0070C0"/>
                </a:solidFill>
                <a:latin typeface="Times New Roman" panose="02020603050405020304" charset="0"/>
                <a:ea typeface="+mn-ea"/>
                <a:cs typeface="Times New Roman" panose="02020603050405020304" charset="0"/>
                <a:sym typeface="+mn-lt"/>
              </a:rPr>
              <a:t>齐睿</a:t>
            </a:r>
            <a:r>
              <a:rPr lang="en-US" altLang="en-US" sz="1800" b="0" dirty="0">
                <a:solidFill>
                  <a:srgbClr val="0070C0"/>
                </a:solidFill>
                <a:latin typeface="Times New Roman" panose="02020603050405020304" charset="0"/>
                <a:ea typeface="+mn-ea"/>
                <a:cs typeface="Times New Roman" panose="02020603050405020304" charset="0"/>
                <a:sym typeface="+mn-lt"/>
              </a:rPr>
              <a:t>), Jialong Zeng(</a:t>
            </a:r>
            <a:r>
              <a:rPr lang="zh-CN" altLang="en-US" sz="1800" b="0" dirty="0">
                <a:solidFill>
                  <a:srgbClr val="0070C0"/>
                </a:solidFill>
                <a:latin typeface="Times New Roman" panose="02020603050405020304" charset="0"/>
                <a:ea typeface="+mn-ea"/>
                <a:cs typeface="Times New Roman" panose="02020603050405020304" charset="0"/>
                <a:sym typeface="+mn-lt"/>
              </a:rPr>
              <a:t>曾嘉龙</a:t>
            </a:r>
            <a:r>
              <a:rPr lang="en-US" altLang="en-US" sz="1800" b="0" dirty="0">
                <a:solidFill>
                  <a:srgbClr val="0070C0"/>
                </a:solidFill>
                <a:latin typeface="Times New Roman" panose="02020603050405020304" charset="0"/>
                <a:ea typeface="+mn-ea"/>
                <a:cs typeface="Times New Roman" panose="02020603050405020304" charset="0"/>
                <a:sym typeface="+mn-lt"/>
              </a:rPr>
              <a:t>)</a:t>
            </a:r>
            <a:br>
              <a:rPr lang="en-US" altLang="en-US" sz="3200" b="0" dirty="0">
                <a:solidFill>
                  <a:srgbClr val="0070C0"/>
                </a:solidFill>
                <a:latin typeface="+mn-lt"/>
                <a:ea typeface="+mn-ea"/>
                <a:cs typeface="+mn-ea"/>
                <a:sym typeface="+mn-lt"/>
              </a:rPr>
            </a:br>
            <a:endParaRPr lang="en-US" altLang="zh-CN" sz="2000" b="0" dirty="0">
              <a:solidFill>
                <a:schemeClr val="tx1"/>
              </a:solidFill>
              <a:latin typeface="+mn-lt"/>
              <a:ea typeface="+mn-ea"/>
              <a:cs typeface="+mn-ea"/>
              <a:sym typeface="+mn-lt"/>
            </a:endParaRPr>
          </a:p>
        </p:txBody>
      </p:sp>
      <p:sp>
        <p:nvSpPr>
          <p:cNvPr id="6" name="文本框 5"/>
          <p:cNvSpPr txBox="1"/>
          <p:nvPr/>
        </p:nvSpPr>
        <p:spPr>
          <a:xfrm>
            <a:off x="304800" y="914400"/>
            <a:ext cx="11658600" cy="829945"/>
          </a:xfrm>
          <a:prstGeom prst="rect">
            <a:avLst/>
          </a:prstGeom>
          <a:noFill/>
        </p:spPr>
        <p:txBody>
          <a:bodyPr wrap="square">
            <a:spAutoFit/>
          </a:bodyPr>
          <a:lstStyle/>
          <a:p>
            <a:pPr algn="ctr"/>
            <a:r>
              <a:rPr lang="en-US" altLang="zh-CN" sz="4800" dirty="0">
                <a:cs typeface="+mn-ea"/>
                <a:sym typeface="+mn-lt"/>
              </a:rPr>
              <a:t>Theory</a:t>
            </a:r>
            <a:r>
              <a:rPr lang="zh-CN" altLang="en-US" sz="4800" dirty="0">
                <a:cs typeface="+mn-ea"/>
                <a:sym typeface="+mn-lt"/>
              </a:rPr>
              <a:t> </a:t>
            </a:r>
            <a:r>
              <a:rPr lang="en-US" altLang="zh-CN" sz="4800" dirty="0">
                <a:cs typeface="+mn-ea"/>
                <a:sym typeface="+mn-lt"/>
              </a:rPr>
              <a:t>and</a:t>
            </a:r>
            <a:r>
              <a:rPr lang="zh-CN" altLang="en-US" sz="4800" dirty="0">
                <a:cs typeface="+mn-ea"/>
                <a:sym typeface="+mn-lt"/>
              </a:rPr>
              <a:t> </a:t>
            </a:r>
            <a:r>
              <a:rPr lang="en-US" altLang="zh-CN" sz="4800" dirty="0">
                <a:cs typeface="+mn-ea"/>
                <a:sym typeface="+mn-lt"/>
              </a:rPr>
              <a:t>Technology</a:t>
            </a:r>
            <a:r>
              <a:rPr lang="zh-CN" altLang="en-US" sz="4800" dirty="0">
                <a:cs typeface="+mn-ea"/>
                <a:sym typeface="+mn-lt"/>
              </a:rPr>
              <a:t> </a:t>
            </a:r>
            <a:r>
              <a:rPr lang="en-US" altLang="zh-CN" sz="4800" dirty="0">
                <a:cs typeface="+mn-ea"/>
                <a:sym typeface="+mn-lt"/>
              </a:rPr>
              <a:t>of</a:t>
            </a:r>
            <a:r>
              <a:rPr lang="zh-CN" altLang="en-US" sz="4800" dirty="0">
                <a:cs typeface="+mn-ea"/>
                <a:sym typeface="+mn-lt"/>
              </a:rPr>
              <a:t> </a:t>
            </a:r>
            <a:r>
              <a:rPr lang="en-US" altLang="zh-CN" sz="4800" dirty="0">
                <a:cs typeface="+mn-ea"/>
                <a:sym typeface="+mn-lt"/>
              </a:rPr>
              <a:t>Robotics</a:t>
            </a:r>
            <a:endParaRPr lang="en-US" altLang="zh-CN" sz="4800" dirty="0">
              <a:cs typeface="+mn-ea"/>
              <a:sym typeface="+mn-lt"/>
            </a:endParaRP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82905" y="395605"/>
            <a:ext cx="7360285" cy="584775"/>
          </a:xfrm>
          <a:prstGeom prst="rect">
            <a:avLst/>
          </a:prstGeom>
          <a:noFill/>
        </p:spPr>
        <p:txBody>
          <a:bodyPr wrap="square" rtlCol="0">
            <a:spAutoFit/>
          </a:bodyPr>
          <a:lstStyle/>
          <a:p>
            <a:r>
              <a:rPr lang="en-US" sz="3200" dirty="0">
                <a:cs typeface="+mn-ea"/>
                <a:sym typeface="+mn-lt"/>
              </a:rPr>
              <a:t>3. Methods, Toolbox and Software</a:t>
            </a:r>
            <a:endParaRPr lang="en-US" sz="3200" dirty="0">
              <a:cs typeface="+mn-ea"/>
              <a:sym typeface="+mn-lt"/>
            </a:endParaRPr>
          </a:p>
        </p:txBody>
      </p:sp>
      <p:sp>
        <p:nvSpPr>
          <p:cNvPr id="5" name="文本框 4"/>
          <p:cNvSpPr txBox="1"/>
          <p:nvPr/>
        </p:nvSpPr>
        <p:spPr>
          <a:xfrm>
            <a:off x="646685" y="1530484"/>
            <a:ext cx="1420238" cy="523220"/>
          </a:xfrm>
          <a:prstGeom prst="rect">
            <a:avLst/>
          </a:prstGeom>
          <a:noFill/>
        </p:spPr>
        <p:txBody>
          <a:bodyPr wrap="square" rtlCol="0">
            <a:spAutoFit/>
          </a:bodyPr>
          <a:lstStyle/>
          <a:p>
            <a:r>
              <a:rPr lang="en-US" sz="2800" dirty="0">
                <a:cs typeface="+mn-ea"/>
                <a:sym typeface="+mn-lt"/>
              </a:rPr>
              <a:t>Toolbox</a:t>
            </a:r>
            <a:endParaRPr lang="en-US" sz="2800" dirty="0">
              <a:cs typeface="+mn-ea"/>
              <a:sym typeface="+mn-lt"/>
            </a:endParaRPr>
          </a:p>
        </p:txBody>
      </p:sp>
      <p:pic>
        <p:nvPicPr>
          <p:cNvPr id="3" name="图片 2"/>
          <p:cNvPicPr>
            <a:picLocks noChangeAspect="1"/>
          </p:cNvPicPr>
          <p:nvPr/>
        </p:nvPicPr>
        <p:blipFill>
          <a:blip r:embed="rId1"/>
          <a:stretch>
            <a:fillRect/>
          </a:stretch>
        </p:blipFill>
        <p:spPr>
          <a:xfrm>
            <a:off x="646685" y="2821125"/>
            <a:ext cx="4724809" cy="1775614"/>
          </a:xfrm>
          <a:prstGeom prst="rect">
            <a:avLst/>
          </a:prstGeom>
        </p:spPr>
      </p:pic>
      <p:sp>
        <p:nvSpPr>
          <p:cNvPr id="6" name="文本框 5"/>
          <p:cNvSpPr txBox="1"/>
          <p:nvPr/>
        </p:nvSpPr>
        <p:spPr>
          <a:xfrm>
            <a:off x="6264613" y="2825536"/>
            <a:ext cx="5084324" cy="2246769"/>
          </a:xfrm>
          <a:prstGeom prst="rect">
            <a:avLst/>
          </a:prstGeom>
          <a:noFill/>
        </p:spPr>
        <p:txBody>
          <a:bodyPr wrap="square" rtlCol="0">
            <a:spAutoFit/>
          </a:bodyPr>
          <a:lstStyle/>
          <a:p>
            <a:r>
              <a:rPr lang="en-US" sz="2800" dirty="0">
                <a:cs typeface="+mn-ea"/>
                <a:sym typeface="+mn-lt"/>
              </a:rPr>
              <a:t>Navigation Toolbox™ provides algorithms and analysis tools for motion planning, simultaneous localization and mapping (SLAM), and inertial navigation.</a:t>
            </a:r>
            <a:endParaRPr lang="en-US" sz="2800" dirty="0">
              <a:cs typeface="+mn-ea"/>
              <a:sym typeface="+mn-lt"/>
            </a:endParaRP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72560" y="201176"/>
            <a:ext cx="10515600" cy="681037"/>
          </a:xfrm>
        </p:spPr>
        <p:txBody>
          <a:bodyPr>
            <a:normAutofit/>
          </a:bodyPr>
          <a:lstStyle/>
          <a:p>
            <a:r>
              <a:rPr lang="en-US" altLang="zh-CN" sz="3200" b="0" dirty="0">
                <a:solidFill>
                  <a:schemeClr val="tx1"/>
                </a:solidFill>
                <a:latin typeface="+mn-lt"/>
                <a:ea typeface="+mn-ea"/>
                <a:cs typeface="+mn-ea"/>
                <a:sym typeface="+mn-lt"/>
              </a:rPr>
              <a:t>4. Schedule</a:t>
            </a:r>
            <a:endParaRPr lang="zh-CN" altLang="en-US" sz="3200" b="0" dirty="0">
              <a:solidFill>
                <a:schemeClr val="tx1"/>
              </a:solidFill>
              <a:latin typeface="+mn-lt"/>
              <a:ea typeface="+mn-ea"/>
              <a:cs typeface="+mn-ea"/>
              <a:sym typeface="+mn-lt"/>
            </a:endParaRPr>
          </a:p>
        </p:txBody>
      </p:sp>
      <p:sp>
        <p:nvSpPr>
          <p:cNvPr id="4" name="文本框 3"/>
          <p:cNvSpPr txBox="1"/>
          <p:nvPr/>
        </p:nvSpPr>
        <p:spPr>
          <a:xfrm>
            <a:off x="607739" y="863151"/>
            <a:ext cx="1627369" cy="461665"/>
          </a:xfrm>
          <a:prstGeom prst="rect">
            <a:avLst/>
          </a:prstGeom>
          <a:noFill/>
        </p:spPr>
        <p:txBody>
          <a:bodyPr wrap="none" rtlCol="0">
            <a:spAutoFit/>
          </a:bodyPr>
          <a:lstStyle/>
          <a:p>
            <a:r>
              <a:rPr lang="en-US" altLang="zh-CN" sz="2400" dirty="0">
                <a:cs typeface="+mn-ea"/>
                <a:sym typeface="+mn-lt"/>
              </a:rPr>
              <a:t>Gantt Chart</a:t>
            </a:r>
            <a:endParaRPr lang="zh-CN" altLang="en-US" sz="2400" dirty="0">
              <a:cs typeface="+mn-ea"/>
              <a:sym typeface="+mn-lt"/>
            </a:endParaRPr>
          </a:p>
        </p:txBody>
      </p:sp>
      <p:sp>
        <p:nvSpPr>
          <p:cNvPr id="5" name="文本框 4"/>
          <p:cNvSpPr txBox="1"/>
          <p:nvPr/>
        </p:nvSpPr>
        <p:spPr>
          <a:xfrm>
            <a:off x="607739" y="4868598"/>
            <a:ext cx="3841116" cy="461665"/>
          </a:xfrm>
          <a:prstGeom prst="rect">
            <a:avLst/>
          </a:prstGeom>
          <a:noFill/>
        </p:spPr>
        <p:txBody>
          <a:bodyPr wrap="none" rtlCol="0">
            <a:spAutoFit/>
          </a:bodyPr>
          <a:lstStyle/>
          <a:p>
            <a:r>
              <a:rPr lang="en-US" altLang="zh-CN" sz="2400" dirty="0">
                <a:cs typeface="+mn-ea"/>
                <a:sym typeface="+mn-lt"/>
              </a:rPr>
              <a:t>Assignment of Responsibility</a:t>
            </a:r>
            <a:endParaRPr lang="zh-CN" altLang="en-US" sz="2400" dirty="0">
              <a:cs typeface="+mn-ea"/>
              <a:sym typeface="+mn-lt"/>
            </a:endParaRPr>
          </a:p>
        </p:txBody>
      </p:sp>
      <p:pic>
        <p:nvPicPr>
          <p:cNvPr id="6" name="图片 5"/>
          <p:cNvPicPr>
            <a:picLocks noChangeAspect="1"/>
          </p:cNvPicPr>
          <p:nvPr/>
        </p:nvPicPr>
        <p:blipFill>
          <a:blip r:embed="rId1"/>
          <a:stretch>
            <a:fillRect/>
          </a:stretch>
        </p:blipFill>
        <p:spPr>
          <a:xfrm>
            <a:off x="1047750" y="1441528"/>
            <a:ext cx="10096500" cy="3276600"/>
          </a:xfrm>
          <a:prstGeom prst="rect">
            <a:avLst/>
          </a:prstGeom>
        </p:spPr>
      </p:pic>
      <p:sp>
        <p:nvSpPr>
          <p:cNvPr id="10" name="文本框 9"/>
          <p:cNvSpPr txBox="1"/>
          <p:nvPr/>
        </p:nvSpPr>
        <p:spPr>
          <a:xfrm>
            <a:off x="1421423" y="5189519"/>
            <a:ext cx="8630632" cy="1229632"/>
          </a:xfrm>
          <a:prstGeom prst="rect">
            <a:avLst/>
          </a:prstGeom>
          <a:noFill/>
        </p:spPr>
        <p:txBody>
          <a:bodyPr wrap="none" rtlCol="0">
            <a:spAutoFit/>
          </a:bodyPr>
          <a:lstStyle/>
          <a:p>
            <a:pPr>
              <a:lnSpc>
                <a:spcPct val="200000"/>
              </a:lnSpc>
            </a:pPr>
            <a:r>
              <a:rPr lang="en-US" altLang="zh-CN" sz="2000" dirty="0">
                <a:cs typeface="+mn-ea"/>
                <a:sym typeface="+mn-lt"/>
              </a:rPr>
              <a:t>- Robot State Estimation —— He Run / Qi Rui</a:t>
            </a:r>
            <a:endParaRPr lang="en-US" altLang="zh-CN" sz="2000" dirty="0">
              <a:cs typeface="+mn-ea"/>
              <a:sym typeface="+mn-lt"/>
            </a:endParaRPr>
          </a:p>
          <a:p>
            <a:pPr>
              <a:lnSpc>
                <a:spcPct val="200000"/>
              </a:lnSpc>
            </a:pPr>
            <a:r>
              <a:rPr lang="en-US" altLang="zh-CN" sz="2000" dirty="0">
                <a:cs typeface="+mn-ea"/>
                <a:sym typeface="+mn-lt"/>
              </a:rPr>
              <a:t>- Environment Map Construction —— Tian </a:t>
            </a:r>
            <a:r>
              <a:rPr lang="en-US" altLang="zh-CN" sz="2000" dirty="0" err="1">
                <a:cs typeface="+mn-ea"/>
                <a:sym typeface="+mn-lt"/>
              </a:rPr>
              <a:t>Ruoyao</a:t>
            </a:r>
            <a:r>
              <a:rPr lang="en-US" altLang="zh-CN" sz="2000" dirty="0">
                <a:cs typeface="+mn-ea"/>
                <a:sym typeface="+mn-lt"/>
              </a:rPr>
              <a:t> / Song Yuchen / Zeng Jialong</a:t>
            </a:r>
            <a:endParaRPr lang="zh-CN" altLang="en-US" sz="2000" dirty="0">
              <a:cs typeface="+mn-ea"/>
              <a:sym typeface="+mn-lt"/>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08330" y="2421890"/>
            <a:ext cx="10968990" cy="1635125"/>
          </a:xfrm>
        </p:spPr>
        <p:txBody>
          <a:bodyPr>
            <a:normAutofit fontScale="90000"/>
          </a:bodyPr>
          <a:p>
            <a:pPr algn="ctr"/>
            <a:r>
              <a:rPr lang="en-US" altLang="zh-CN"/>
              <a:t>Thanks for listening!</a:t>
            </a:r>
            <a:br>
              <a:rPr lang="en-US" altLang="zh-CN"/>
            </a:br>
            <a:br>
              <a:rPr lang="en-US" altLang="zh-CN"/>
            </a:br>
            <a:r>
              <a:rPr lang="en-US" altLang="zh-CN"/>
              <a:t>Q&amp;A</a:t>
            </a:r>
            <a:endParaRPr lang="en-US" altLang="zh-CN"/>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algn="ctr"/>
            <a:r>
              <a:rPr lang="en-US" altLang="zh-CN"/>
              <a:t>Contents</a:t>
            </a:r>
            <a:endParaRPr lang="en-US" altLang="zh-CN"/>
          </a:p>
        </p:txBody>
      </p:sp>
      <p:sp>
        <p:nvSpPr>
          <p:cNvPr id="3" name="内容占位符 2"/>
          <p:cNvSpPr>
            <a:spLocks noGrp="1"/>
          </p:cNvSpPr>
          <p:nvPr>
            <p:ph idx="1"/>
          </p:nvPr>
        </p:nvSpPr>
        <p:spPr>
          <a:xfrm>
            <a:off x="1139260" y="1478970"/>
            <a:ext cx="10969200" cy="4759200"/>
          </a:xfrm>
        </p:spPr>
        <p:txBody>
          <a:bodyPr>
            <a:normAutofit/>
          </a:bodyPr>
          <a:p>
            <a:pPr marL="168275" indent="0">
              <a:buSzPct val="80000"/>
              <a:buFont typeface="Wingdings" panose="05000000000000000000" pitchFamily="2" charset="2"/>
              <a:buNone/>
            </a:pPr>
            <a:r>
              <a:rPr lang="en-US" altLang="zh-CN" sz="2800" dirty="0">
                <a:solidFill>
                  <a:prstClr val="black"/>
                </a:solidFill>
                <a:sym typeface="+mn-ea"/>
              </a:rPr>
              <a:t>1. Introduction of the problem</a:t>
            </a:r>
            <a:endParaRPr lang="en-US" altLang="zh-CN" sz="2800" dirty="0">
              <a:solidFill>
                <a:prstClr val="black"/>
              </a:solidFill>
              <a:sym typeface="+mn-ea"/>
            </a:endParaRPr>
          </a:p>
          <a:p>
            <a:pPr marL="168275" indent="0">
              <a:buSzPct val="80000"/>
              <a:buFont typeface="Wingdings" panose="05000000000000000000" pitchFamily="2" charset="2"/>
              <a:buNone/>
            </a:pPr>
            <a:r>
              <a:rPr lang="en-US" altLang="zh-CN" sz="2800" dirty="0">
                <a:solidFill>
                  <a:prstClr val="black"/>
                </a:solidFill>
                <a:sym typeface="+mn-ea"/>
              </a:rPr>
              <a:t>2. Formulation of the problem</a:t>
            </a:r>
            <a:endParaRPr lang="en-US" altLang="zh-CN" sz="2800" dirty="0">
              <a:solidFill>
                <a:prstClr val="black"/>
              </a:solidFill>
              <a:latin typeface="+mn-lt"/>
            </a:endParaRPr>
          </a:p>
          <a:p>
            <a:pPr marL="168275" indent="0">
              <a:buSzPct val="80000"/>
              <a:buFont typeface="Wingdings" panose="05000000000000000000" pitchFamily="2" charset="2"/>
              <a:buNone/>
            </a:pPr>
            <a:r>
              <a:rPr lang="en-US" altLang="zh-CN" sz="2800" dirty="0">
                <a:solidFill>
                  <a:prstClr val="black"/>
                </a:solidFill>
                <a:sym typeface="+mn-ea"/>
              </a:rPr>
              <a:t>3. Methods, Toolbox, and Software</a:t>
            </a:r>
            <a:endParaRPr lang="en-US" altLang="zh-CN" sz="2800" dirty="0">
              <a:solidFill>
                <a:prstClr val="black"/>
              </a:solidFill>
              <a:latin typeface="+mn-lt"/>
            </a:endParaRPr>
          </a:p>
          <a:p>
            <a:pPr marL="168275" indent="0">
              <a:buSzPct val="80000"/>
              <a:buFont typeface="Wingdings" panose="05000000000000000000" pitchFamily="2" charset="2"/>
              <a:buNone/>
            </a:pPr>
            <a:r>
              <a:rPr lang="en-US" altLang="zh-CN" sz="2800" dirty="0">
                <a:solidFill>
                  <a:prstClr val="black"/>
                </a:solidFill>
                <a:sym typeface="+mn-ea"/>
              </a:rPr>
              <a:t>4. Schedule </a:t>
            </a:r>
            <a:endParaRPr lang="en-US" altLang="zh-CN" sz="2800" dirty="0">
              <a:solidFill>
                <a:prstClr val="black"/>
              </a:solidFill>
              <a:sym typeface="+mn-ea"/>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844665" y="1809115"/>
            <a:ext cx="5062220" cy="1856740"/>
          </a:xfrm>
        </p:spPr>
        <p:txBody>
          <a:bodyPr>
            <a:normAutofit lnSpcReduction="10000"/>
          </a:bodyPr>
          <a:p>
            <a:r>
              <a:rPr lang="en-US" altLang="zh-CN" sz="2000"/>
              <a:t>Explore an unknown place</a:t>
            </a:r>
            <a:endParaRPr lang="en-US" altLang="zh-CN" sz="2000"/>
          </a:p>
          <a:p>
            <a:r>
              <a:rPr lang="en-US" altLang="zh-CN" sz="2000">
                <a:sym typeface="+mn-ea"/>
              </a:rPr>
              <a:t>Localizing, mapping and navigating</a:t>
            </a:r>
            <a:endParaRPr lang="en-US" altLang="zh-CN" sz="2000">
              <a:sym typeface="+mn-ea"/>
            </a:endParaRPr>
          </a:p>
          <a:p>
            <a:r>
              <a:rPr lang="en-US" altLang="zh-CN" sz="2000">
                <a:sym typeface="+mn-ea"/>
              </a:rPr>
              <a:t>Autonomous driving vehicles</a:t>
            </a:r>
            <a:endParaRPr lang="en-US" altLang="zh-CN" sz="2000"/>
          </a:p>
          <a:p>
            <a:endParaRPr lang="en-US" altLang="zh-CN" sz="2000"/>
          </a:p>
        </p:txBody>
      </p:sp>
      <p:sp>
        <p:nvSpPr>
          <p:cNvPr id="4" name="文本框 3"/>
          <p:cNvSpPr txBox="1"/>
          <p:nvPr/>
        </p:nvSpPr>
        <p:spPr>
          <a:xfrm>
            <a:off x="420370" y="384175"/>
            <a:ext cx="5260975" cy="583565"/>
          </a:xfrm>
          <a:prstGeom prst="rect">
            <a:avLst/>
          </a:prstGeom>
          <a:noFill/>
        </p:spPr>
        <p:txBody>
          <a:bodyPr wrap="none" rtlCol="0" anchor="t">
            <a:spAutoFit/>
          </a:bodyPr>
          <a:p>
            <a:pPr marL="168275" indent="0">
              <a:buSzPct val="80000"/>
              <a:buFont typeface="Wingdings" panose="05000000000000000000" pitchFamily="2" charset="2"/>
              <a:buNone/>
            </a:pPr>
            <a:r>
              <a:rPr lang="en-US" altLang="zh-CN" sz="3200" dirty="0">
                <a:solidFill>
                  <a:prstClr val="black"/>
                </a:solidFill>
                <a:sym typeface="+mn-ea"/>
              </a:rPr>
              <a:t>1. Introduction of the problem</a:t>
            </a:r>
            <a:endParaRPr lang="en-US" altLang="zh-CN" sz="3200" dirty="0">
              <a:solidFill>
                <a:prstClr val="black"/>
              </a:solidFill>
              <a:sym typeface="+mn-ea"/>
            </a:endParaRPr>
          </a:p>
        </p:txBody>
      </p:sp>
      <p:pic>
        <p:nvPicPr>
          <p:cNvPr id="5" name="图片 4" descr="Prometheus"/>
          <p:cNvPicPr>
            <a:picLocks noChangeAspect="1"/>
          </p:cNvPicPr>
          <p:nvPr/>
        </p:nvPicPr>
        <p:blipFill>
          <a:blip r:embed="rId1"/>
          <a:stretch>
            <a:fillRect/>
          </a:stretch>
        </p:blipFill>
        <p:spPr>
          <a:xfrm>
            <a:off x="616585" y="1123315"/>
            <a:ext cx="6096000" cy="2819400"/>
          </a:xfrm>
          <a:prstGeom prst="rect">
            <a:avLst/>
          </a:prstGeom>
        </p:spPr>
      </p:pic>
      <p:pic>
        <p:nvPicPr>
          <p:cNvPr id="7" name="图片 6" descr="robot vacuum cleaner"/>
          <p:cNvPicPr>
            <a:picLocks noChangeAspect="1"/>
          </p:cNvPicPr>
          <p:nvPr/>
        </p:nvPicPr>
        <p:blipFill>
          <a:blip r:embed="rId2"/>
          <a:srcRect t="29389"/>
          <a:stretch>
            <a:fillRect/>
          </a:stretch>
        </p:blipFill>
        <p:spPr>
          <a:xfrm>
            <a:off x="616585" y="4158615"/>
            <a:ext cx="3596640" cy="2539365"/>
          </a:xfrm>
          <a:prstGeom prst="rect">
            <a:avLst/>
          </a:prstGeom>
        </p:spPr>
      </p:pic>
      <p:pic>
        <p:nvPicPr>
          <p:cNvPr id="9" name="图片 8" descr="slam-self-driving"/>
          <p:cNvPicPr>
            <a:picLocks noChangeAspect="1"/>
          </p:cNvPicPr>
          <p:nvPr/>
        </p:nvPicPr>
        <p:blipFill>
          <a:blip r:embed="rId3"/>
          <a:stretch>
            <a:fillRect/>
          </a:stretch>
        </p:blipFill>
        <p:spPr>
          <a:xfrm>
            <a:off x="4592955" y="4158615"/>
            <a:ext cx="5076825" cy="2539365"/>
          </a:xfrm>
          <a:prstGeom prst="rect">
            <a:avLst/>
          </a:prstGeom>
        </p:spPr>
      </p:pic>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8853" y="225462"/>
            <a:ext cx="10680571" cy="583565"/>
          </a:xfrm>
          <a:prstGeom prst="rect">
            <a:avLst/>
          </a:prstGeom>
          <a:noFill/>
        </p:spPr>
        <p:txBody>
          <a:bodyPr wrap="square" rtlCol="0">
            <a:spAutoFit/>
          </a:bodyPr>
          <a:lstStyle/>
          <a:p>
            <a:r>
              <a:rPr lang="en-US" altLang="zh-CN" sz="3200" dirty="0">
                <a:cs typeface="+mn-ea"/>
                <a:sym typeface="+mn-lt"/>
              </a:rPr>
              <a:t>2. Formulation of the Problem (take</a:t>
            </a:r>
            <a:r>
              <a:rPr lang="zh-CN" altLang="en-US" sz="3200" dirty="0">
                <a:cs typeface="+mn-ea"/>
                <a:sym typeface="+mn-lt"/>
              </a:rPr>
              <a:t> </a:t>
            </a:r>
            <a:r>
              <a:rPr lang="en-US" altLang="zh-CN" sz="3200" dirty="0">
                <a:cs typeface="+mn-ea"/>
                <a:sym typeface="+mn-lt"/>
              </a:rPr>
              <a:t>VSLAM</a:t>
            </a:r>
            <a:r>
              <a:rPr lang="zh-CN" altLang="en-US" sz="3200" dirty="0">
                <a:cs typeface="+mn-ea"/>
                <a:sym typeface="+mn-lt"/>
              </a:rPr>
              <a:t> </a:t>
            </a:r>
            <a:r>
              <a:rPr lang="en-US" altLang="zh-CN" sz="3200" dirty="0">
                <a:cs typeface="+mn-ea"/>
                <a:sym typeface="+mn-lt"/>
              </a:rPr>
              <a:t>for example)</a:t>
            </a:r>
            <a:endParaRPr lang="zh-CN" altLang="en-US" sz="3200" dirty="0">
              <a:cs typeface="+mn-ea"/>
              <a:sym typeface="+mn-lt"/>
            </a:endParaRPr>
          </a:p>
        </p:txBody>
      </p:sp>
      <p:sp>
        <p:nvSpPr>
          <p:cNvPr id="5" name="矩形: 圆角 4"/>
          <p:cNvSpPr/>
          <p:nvPr/>
        </p:nvSpPr>
        <p:spPr>
          <a:xfrm>
            <a:off x="3911136" y="2790094"/>
            <a:ext cx="1883200" cy="436004"/>
          </a:xfrm>
          <a:prstGeom prst="roundRect">
            <a:avLst/>
          </a:prstGeom>
          <a:solidFill>
            <a:schemeClr val="accent6">
              <a:lumMod val="20000"/>
              <a:lumOff val="8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lumMod val="95000"/>
                    <a:lumOff val="5000"/>
                  </a:schemeClr>
                </a:solidFill>
                <a:cs typeface="+mn-ea"/>
                <a:sym typeface="+mn-lt"/>
              </a:rPr>
              <a:t>Feature Detection</a:t>
            </a:r>
            <a:endParaRPr lang="zh-CN" altLang="en-US" dirty="0">
              <a:solidFill>
                <a:schemeClr val="tx1">
                  <a:lumMod val="95000"/>
                  <a:lumOff val="5000"/>
                </a:schemeClr>
              </a:solidFill>
              <a:cs typeface="+mn-ea"/>
              <a:sym typeface="+mn-lt"/>
            </a:endParaRPr>
          </a:p>
        </p:txBody>
      </p:sp>
      <p:cxnSp>
        <p:nvCxnSpPr>
          <p:cNvPr id="7" name="直接箭头连接符 6"/>
          <p:cNvCxnSpPr>
            <a:stCxn id="5" idx="2"/>
          </p:cNvCxnSpPr>
          <p:nvPr/>
        </p:nvCxnSpPr>
        <p:spPr>
          <a:xfrm>
            <a:off x="4852736" y="3226098"/>
            <a:ext cx="0" cy="168172"/>
          </a:xfrm>
          <a:prstGeom prst="straightConnector1">
            <a:avLst/>
          </a:prstGeom>
          <a:ln w="3810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矩形: 圆角 14"/>
          <p:cNvSpPr/>
          <p:nvPr/>
        </p:nvSpPr>
        <p:spPr>
          <a:xfrm>
            <a:off x="4922060" y="1061242"/>
            <a:ext cx="1071512" cy="386030"/>
          </a:xfrm>
          <a:prstGeom prst="roundRect">
            <a:avLst/>
          </a:prstGeom>
          <a:solidFill>
            <a:schemeClr val="accent4">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lumMod val="95000"/>
                    <a:lumOff val="5000"/>
                  </a:schemeClr>
                </a:solidFill>
                <a:cs typeface="+mn-ea"/>
                <a:sym typeface="+mn-lt"/>
              </a:rPr>
              <a:t>Sensors</a:t>
            </a:r>
            <a:endParaRPr lang="zh-CN" altLang="en-US" dirty="0">
              <a:solidFill>
                <a:schemeClr val="tx1">
                  <a:lumMod val="95000"/>
                  <a:lumOff val="5000"/>
                </a:schemeClr>
              </a:solidFill>
              <a:cs typeface="+mn-ea"/>
              <a:sym typeface="+mn-lt"/>
            </a:endParaRPr>
          </a:p>
        </p:txBody>
      </p:sp>
      <p:sp>
        <p:nvSpPr>
          <p:cNvPr id="16" name="左大括号 15"/>
          <p:cNvSpPr/>
          <p:nvPr/>
        </p:nvSpPr>
        <p:spPr>
          <a:xfrm>
            <a:off x="5971580" y="977502"/>
            <a:ext cx="259338" cy="663660"/>
          </a:xfrm>
          <a:prstGeom prst="leftBrac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17" name="文本框 16"/>
          <p:cNvSpPr txBox="1"/>
          <p:nvPr/>
        </p:nvSpPr>
        <p:spPr>
          <a:xfrm>
            <a:off x="6348647" y="859410"/>
            <a:ext cx="5750347" cy="646331"/>
          </a:xfrm>
          <a:prstGeom prst="rect">
            <a:avLst/>
          </a:prstGeom>
          <a:noFill/>
        </p:spPr>
        <p:txBody>
          <a:bodyPr wrap="square" rtlCol="0">
            <a:spAutoFit/>
          </a:bodyPr>
          <a:lstStyle/>
          <a:p>
            <a:r>
              <a:rPr lang="en-US" altLang="zh-CN" b="1" dirty="0">
                <a:cs typeface="+mn-ea"/>
                <a:sym typeface="+mn-lt"/>
              </a:rPr>
              <a:t>Laser Radar</a:t>
            </a:r>
            <a:r>
              <a:rPr lang="en-US" altLang="zh-CN" dirty="0">
                <a:cs typeface="+mn-ea"/>
                <a:sym typeface="+mn-lt"/>
              </a:rPr>
              <a:t>: </a:t>
            </a:r>
            <a:r>
              <a:rPr lang="en-US" altLang="zh-CN" b="0" i="0" dirty="0">
                <a:solidFill>
                  <a:srgbClr val="FF0000"/>
                </a:solidFill>
                <a:effectLst/>
                <a:cs typeface="+mn-ea"/>
                <a:sym typeface="+mn-lt"/>
              </a:rPr>
              <a:t>reflected energy</a:t>
            </a:r>
            <a:r>
              <a:rPr lang="en-US" altLang="zh-CN" b="0" i="0" dirty="0">
                <a:solidFill>
                  <a:schemeClr val="tx1">
                    <a:lumMod val="95000"/>
                    <a:lumOff val="5000"/>
                  </a:schemeClr>
                </a:solidFill>
                <a:effectLst/>
                <a:cs typeface="+mn-ea"/>
                <a:sym typeface="+mn-lt"/>
              </a:rPr>
              <a:t>, the </a:t>
            </a:r>
            <a:r>
              <a:rPr lang="en-US" altLang="zh-CN" b="0" i="0" dirty="0">
                <a:solidFill>
                  <a:srgbClr val="FF0000"/>
                </a:solidFill>
                <a:effectLst/>
                <a:cs typeface="+mn-ea"/>
                <a:sym typeface="+mn-lt"/>
              </a:rPr>
              <a:t>amplitude</a:t>
            </a:r>
            <a:r>
              <a:rPr lang="en-US" altLang="zh-CN" b="0" i="0" dirty="0">
                <a:solidFill>
                  <a:schemeClr val="tx1">
                    <a:lumMod val="95000"/>
                    <a:lumOff val="5000"/>
                  </a:schemeClr>
                </a:solidFill>
                <a:effectLst/>
                <a:cs typeface="+mn-ea"/>
                <a:sym typeface="+mn-lt"/>
              </a:rPr>
              <a:t>, </a:t>
            </a:r>
            <a:r>
              <a:rPr lang="en-US" altLang="zh-CN" b="0" i="0" dirty="0">
                <a:solidFill>
                  <a:srgbClr val="FF0000"/>
                </a:solidFill>
                <a:effectLst/>
                <a:cs typeface="+mn-ea"/>
                <a:sym typeface="+mn-lt"/>
              </a:rPr>
              <a:t>frequency</a:t>
            </a:r>
            <a:r>
              <a:rPr lang="en-US" altLang="zh-CN" b="0" i="0" dirty="0">
                <a:solidFill>
                  <a:schemeClr val="tx1">
                    <a:lumMod val="95000"/>
                    <a:lumOff val="5000"/>
                  </a:schemeClr>
                </a:solidFill>
                <a:effectLst/>
                <a:cs typeface="+mn-ea"/>
                <a:sym typeface="+mn-lt"/>
              </a:rPr>
              <a:t>, and </a:t>
            </a:r>
            <a:r>
              <a:rPr lang="en-US" altLang="zh-CN" b="0" i="0" dirty="0">
                <a:solidFill>
                  <a:srgbClr val="FF0000"/>
                </a:solidFill>
                <a:effectLst/>
                <a:cs typeface="+mn-ea"/>
                <a:sym typeface="+mn-lt"/>
              </a:rPr>
              <a:t>phase</a:t>
            </a:r>
            <a:r>
              <a:rPr lang="en-US" altLang="zh-CN" b="0" i="0" dirty="0">
                <a:solidFill>
                  <a:schemeClr val="tx1">
                    <a:lumMod val="95000"/>
                    <a:lumOff val="5000"/>
                  </a:schemeClr>
                </a:solidFill>
                <a:effectLst/>
                <a:cs typeface="+mn-ea"/>
                <a:sym typeface="+mn-lt"/>
              </a:rPr>
              <a:t> of the reflected spectrum</a:t>
            </a:r>
            <a:endParaRPr lang="zh-CN" altLang="en-US" dirty="0">
              <a:solidFill>
                <a:schemeClr val="tx1">
                  <a:lumMod val="95000"/>
                  <a:lumOff val="5000"/>
                </a:schemeClr>
              </a:solidFill>
              <a:cs typeface="+mn-ea"/>
              <a:sym typeface="+mn-lt"/>
            </a:endParaRPr>
          </a:p>
        </p:txBody>
      </p:sp>
      <p:sp>
        <p:nvSpPr>
          <p:cNvPr id="18" name="文本框 17"/>
          <p:cNvSpPr txBox="1"/>
          <p:nvPr/>
        </p:nvSpPr>
        <p:spPr>
          <a:xfrm>
            <a:off x="6312513" y="1419319"/>
            <a:ext cx="2193305" cy="369332"/>
          </a:xfrm>
          <a:prstGeom prst="rect">
            <a:avLst/>
          </a:prstGeom>
          <a:noFill/>
        </p:spPr>
        <p:txBody>
          <a:bodyPr wrap="square" rtlCol="0">
            <a:spAutoFit/>
          </a:bodyPr>
          <a:lstStyle/>
          <a:p>
            <a:r>
              <a:rPr lang="en-US" altLang="zh-CN" b="1" dirty="0">
                <a:cs typeface="+mn-ea"/>
                <a:sym typeface="+mn-lt"/>
              </a:rPr>
              <a:t>Camera</a:t>
            </a:r>
            <a:r>
              <a:rPr lang="en-US" altLang="zh-CN" dirty="0">
                <a:cs typeface="+mn-ea"/>
                <a:sym typeface="+mn-lt"/>
              </a:rPr>
              <a:t>: </a:t>
            </a:r>
            <a:r>
              <a:rPr lang="en-US" altLang="zh-CN" dirty="0">
                <a:solidFill>
                  <a:srgbClr val="FF0000"/>
                </a:solidFill>
                <a:cs typeface="+mn-ea"/>
                <a:sym typeface="+mn-lt"/>
              </a:rPr>
              <a:t>image</a:t>
            </a:r>
            <a:r>
              <a:rPr lang="en-US" altLang="zh-CN" dirty="0">
                <a:cs typeface="+mn-ea"/>
                <a:sym typeface="+mn-lt"/>
              </a:rPr>
              <a:t> </a:t>
            </a:r>
            <a:endParaRPr lang="zh-CN" altLang="en-US" dirty="0">
              <a:cs typeface="+mn-ea"/>
              <a:sym typeface="+mn-lt"/>
            </a:endParaRPr>
          </a:p>
        </p:txBody>
      </p:sp>
      <p:cxnSp>
        <p:nvCxnSpPr>
          <p:cNvPr id="21" name="直接箭头连接符 20"/>
          <p:cNvCxnSpPr>
            <a:stCxn id="15" idx="2"/>
            <a:endCxn id="32" idx="0"/>
          </p:cNvCxnSpPr>
          <p:nvPr/>
        </p:nvCxnSpPr>
        <p:spPr>
          <a:xfrm>
            <a:off x="5457816" y="1447272"/>
            <a:ext cx="0" cy="409393"/>
          </a:xfrm>
          <a:prstGeom prst="straightConnector1">
            <a:avLst/>
          </a:prstGeom>
          <a:ln w="28575">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2921323" y="1469829"/>
            <a:ext cx="2809970" cy="369332"/>
          </a:xfrm>
          <a:prstGeom prst="rect">
            <a:avLst/>
          </a:prstGeom>
          <a:noFill/>
        </p:spPr>
        <p:txBody>
          <a:bodyPr wrap="square" rtlCol="0">
            <a:spAutoFit/>
          </a:bodyPr>
          <a:lstStyle/>
          <a:p>
            <a:r>
              <a:rPr lang="en-US" altLang="zh-CN" dirty="0">
                <a:cs typeface="+mn-ea"/>
                <a:sym typeface="+mn-lt"/>
              </a:rPr>
              <a:t>Information from outside</a:t>
            </a:r>
            <a:endParaRPr lang="zh-CN" altLang="en-US" dirty="0">
              <a:cs typeface="+mn-ea"/>
              <a:sym typeface="+mn-lt"/>
            </a:endParaRPr>
          </a:p>
        </p:txBody>
      </p:sp>
      <p:sp>
        <p:nvSpPr>
          <p:cNvPr id="25" name="矩形 24"/>
          <p:cNvSpPr/>
          <p:nvPr/>
        </p:nvSpPr>
        <p:spPr>
          <a:xfrm>
            <a:off x="2101448" y="2672723"/>
            <a:ext cx="5930952" cy="1856002"/>
          </a:xfrm>
          <a:prstGeom prst="rect">
            <a:avLst/>
          </a:prstGeom>
          <a:noFill/>
          <a:ln w="38100">
            <a:solidFill>
              <a:schemeClr val="accent6">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6" name="文本框 25"/>
          <p:cNvSpPr txBox="1"/>
          <p:nvPr/>
        </p:nvSpPr>
        <p:spPr>
          <a:xfrm>
            <a:off x="895521" y="3197069"/>
            <a:ext cx="1442301" cy="646331"/>
          </a:xfrm>
          <a:prstGeom prst="rect">
            <a:avLst/>
          </a:prstGeom>
          <a:noFill/>
        </p:spPr>
        <p:txBody>
          <a:bodyPr wrap="square" rtlCol="0">
            <a:spAutoFit/>
          </a:bodyPr>
          <a:lstStyle/>
          <a:p>
            <a:r>
              <a:rPr lang="en-US" altLang="zh-CN" dirty="0">
                <a:cs typeface="+mn-ea"/>
                <a:sym typeface="+mn-lt"/>
              </a:rPr>
              <a:t>Front-end Processing</a:t>
            </a:r>
            <a:endParaRPr lang="zh-CN" altLang="en-US" dirty="0">
              <a:cs typeface="+mn-ea"/>
              <a:sym typeface="+mn-lt"/>
            </a:endParaRPr>
          </a:p>
        </p:txBody>
      </p:sp>
      <p:sp>
        <p:nvSpPr>
          <p:cNvPr id="32" name="矩形: 圆角 31"/>
          <p:cNvSpPr/>
          <p:nvPr/>
        </p:nvSpPr>
        <p:spPr>
          <a:xfrm>
            <a:off x="4125692" y="1856665"/>
            <a:ext cx="2664248" cy="367171"/>
          </a:xfrm>
          <a:prstGeom prst="roundRect">
            <a:avLst/>
          </a:prstGeom>
          <a:solidFill>
            <a:schemeClr val="accent4">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lumMod val="95000"/>
                    <a:lumOff val="5000"/>
                  </a:schemeClr>
                </a:solidFill>
                <a:cs typeface="+mn-ea"/>
                <a:sym typeface="+mn-lt"/>
              </a:rPr>
              <a:t>Sensor data processing</a:t>
            </a:r>
            <a:endParaRPr lang="zh-CN" altLang="en-US" dirty="0">
              <a:solidFill>
                <a:schemeClr val="tx1">
                  <a:lumMod val="95000"/>
                  <a:lumOff val="5000"/>
                </a:schemeClr>
              </a:solidFill>
              <a:cs typeface="+mn-ea"/>
              <a:sym typeface="+mn-lt"/>
            </a:endParaRPr>
          </a:p>
        </p:txBody>
      </p:sp>
      <p:sp>
        <p:nvSpPr>
          <p:cNvPr id="47" name="矩形: 圆角 46"/>
          <p:cNvSpPr/>
          <p:nvPr/>
        </p:nvSpPr>
        <p:spPr>
          <a:xfrm>
            <a:off x="3904924" y="3397787"/>
            <a:ext cx="1883200" cy="369332"/>
          </a:xfrm>
          <a:prstGeom prst="roundRect">
            <a:avLst/>
          </a:prstGeom>
          <a:solidFill>
            <a:schemeClr val="accent6">
              <a:lumMod val="20000"/>
              <a:lumOff val="8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lumMod val="95000"/>
                    <a:lumOff val="5000"/>
                  </a:schemeClr>
                </a:solidFill>
                <a:cs typeface="+mn-ea"/>
                <a:sym typeface="+mn-lt"/>
              </a:rPr>
              <a:t>Feature Matching</a:t>
            </a:r>
            <a:endParaRPr lang="zh-CN" altLang="en-US" dirty="0">
              <a:solidFill>
                <a:schemeClr val="tx1">
                  <a:lumMod val="95000"/>
                  <a:lumOff val="5000"/>
                </a:schemeClr>
              </a:solidFill>
              <a:cs typeface="+mn-ea"/>
              <a:sym typeface="+mn-lt"/>
            </a:endParaRPr>
          </a:p>
        </p:txBody>
      </p:sp>
      <p:sp>
        <p:nvSpPr>
          <p:cNvPr id="54" name="矩形: 圆角 53"/>
          <p:cNvSpPr/>
          <p:nvPr/>
        </p:nvSpPr>
        <p:spPr>
          <a:xfrm>
            <a:off x="3904924" y="3960091"/>
            <a:ext cx="1883200" cy="352720"/>
          </a:xfrm>
          <a:prstGeom prst="roundRect">
            <a:avLst/>
          </a:prstGeom>
          <a:solidFill>
            <a:schemeClr val="accent6">
              <a:lumMod val="20000"/>
              <a:lumOff val="8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lumMod val="95000"/>
                    <a:lumOff val="5000"/>
                  </a:schemeClr>
                </a:solidFill>
                <a:cs typeface="+mn-ea"/>
                <a:sym typeface="+mn-lt"/>
              </a:rPr>
              <a:t>Pose Estimation</a:t>
            </a:r>
            <a:endParaRPr lang="zh-CN" altLang="en-US" dirty="0">
              <a:solidFill>
                <a:schemeClr val="tx1">
                  <a:lumMod val="95000"/>
                  <a:lumOff val="5000"/>
                </a:schemeClr>
              </a:solidFill>
              <a:cs typeface="+mn-ea"/>
              <a:sym typeface="+mn-lt"/>
            </a:endParaRPr>
          </a:p>
        </p:txBody>
      </p:sp>
      <p:sp>
        <p:nvSpPr>
          <p:cNvPr id="58" name="文本框 57"/>
          <p:cNvSpPr txBox="1"/>
          <p:nvPr/>
        </p:nvSpPr>
        <p:spPr>
          <a:xfrm>
            <a:off x="2543823" y="2805659"/>
            <a:ext cx="1470580" cy="369332"/>
          </a:xfrm>
          <a:prstGeom prst="rect">
            <a:avLst/>
          </a:prstGeom>
          <a:noFill/>
        </p:spPr>
        <p:txBody>
          <a:bodyPr wrap="square" rtlCol="0">
            <a:spAutoFit/>
          </a:bodyPr>
          <a:lstStyle/>
          <a:p>
            <a:r>
              <a:rPr lang="en-US" altLang="zh-CN" dirty="0">
                <a:solidFill>
                  <a:schemeClr val="tx1">
                    <a:lumMod val="95000"/>
                    <a:lumOff val="5000"/>
                  </a:schemeClr>
                </a:solidFill>
                <a:cs typeface="+mn-ea"/>
                <a:sym typeface="+mn-lt"/>
              </a:rPr>
              <a:t>VSLAM</a:t>
            </a:r>
            <a:endParaRPr lang="zh-CN" altLang="en-US" dirty="0">
              <a:solidFill>
                <a:schemeClr val="tx1">
                  <a:lumMod val="95000"/>
                  <a:lumOff val="5000"/>
                </a:schemeClr>
              </a:solidFill>
              <a:cs typeface="+mn-ea"/>
              <a:sym typeface="+mn-lt"/>
            </a:endParaRPr>
          </a:p>
        </p:txBody>
      </p:sp>
      <p:sp>
        <p:nvSpPr>
          <p:cNvPr id="59" name="左大括号 58"/>
          <p:cNvSpPr/>
          <p:nvPr/>
        </p:nvSpPr>
        <p:spPr>
          <a:xfrm>
            <a:off x="5831845" y="2734993"/>
            <a:ext cx="240355" cy="707195"/>
          </a:xfrm>
          <a:prstGeom prst="leftBrace">
            <a:avLst/>
          </a:prstGeom>
          <a:ln w="28575">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61" name="文本框 60"/>
          <p:cNvSpPr txBox="1"/>
          <p:nvPr/>
        </p:nvSpPr>
        <p:spPr>
          <a:xfrm>
            <a:off x="5949876" y="2737802"/>
            <a:ext cx="2017337" cy="646331"/>
          </a:xfrm>
          <a:prstGeom prst="rect">
            <a:avLst/>
          </a:prstGeom>
          <a:noFill/>
        </p:spPr>
        <p:txBody>
          <a:bodyPr wrap="square" rtlCol="0">
            <a:spAutoFit/>
          </a:bodyPr>
          <a:lstStyle/>
          <a:p>
            <a:r>
              <a:rPr lang="en-US" altLang="zh-CN" dirty="0">
                <a:cs typeface="+mn-ea"/>
                <a:sym typeface="+mn-lt"/>
              </a:rPr>
              <a:t>Harris, SIFT, BRISK, ORB</a:t>
            </a:r>
            <a:endParaRPr lang="zh-CN" altLang="en-US" dirty="0">
              <a:cs typeface="+mn-ea"/>
              <a:sym typeface="+mn-lt"/>
            </a:endParaRPr>
          </a:p>
        </p:txBody>
      </p:sp>
      <p:sp>
        <p:nvSpPr>
          <p:cNvPr id="63" name="文本框 62"/>
          <p:cNvSpPr txBox="1"/>
          <p:nvPr/>
        </p:nvSpPr>
        <p:spPr>
          <a:xfrm>
            <a:off x="5843550" y="3501376"/>
            <a:ext cx="2260102" cy="369332"/>
          </a:xfrm>
          <a:prstGeom prst="rect">
            <a:avLst/>
          </a:prstGeom>
          <a:noFill/>
        </p:spPr>
        <p:txBody>
          <a:bodyPr wrap="square">
            <a:spAutoFit/>
          </a:bodyPr>
          <a:lstStyle/>
          <a:p>
            <a:r>
              <a:rPr lang="en-US" altLang="zh-CN" dirty="0">
                <a:cs typeface="+mn-ea"/>
                <a:sym typeface="+mn-lt"/>
              </a:rPr>
              <a:t>T</a:t>
            </a:r>
            <a:r>
              <a:rPr lang="zh-CN" altLang="en-US" dirty="0">
                <a:cs typeface="+mn-ea"/>
                <a:sym typeface="+mn-lt"/>
              </a:rPr>
              <a:t>emplate matching</a:t>
            </a:r>
            <a:endParaRPr lang="zh-CN" altLang="en-US" dirty="0">
              <a:cs typeface="+mn-ea"/>
              <a:sym typeface="+mn-lt"/>
            </a:endParaRPr>
          </a:p>
        </p:txBody>
      </p:sp>
      <p:sp>
        <p:nvSpPr>
          <p:cNvPr id="64" name="文本框 63"/>
          <p:cNvSpPr txBox="1"/>
          <p:nvPr/>
        </p:nvSpPr>
        <p:spPr>
          <a:xfrm>
            <a:off x="5877582" y="3929896"/>
            <a:ext cx="2260102" cy="369332"/>
          </a:xfrm>
          <a:prstGeom prst="rect">
            <a:avLst/>
          </a:prstGeom>
          <a:noFill/>
        </p:spPr>
        <p:txBody>
          <a:bodyPr wrap="square">
            <a:spAutoFit/>
          </a:bodyPr>
          <a:lstStyle/>
          <a:p>
            <a:r>
              <a:rPr lang="en-US" altLang="zh-CN" dirty="0">
                <a:cs typeface="+mn-ea"/>
                <a:sym typeface="+mn-lt"/>
              </a:rPr>
              <a:t>PnP, BA</a:t>
            </a:r>
            <a:endParaRPr lang="zh-CN" altLang="en-US" dirty="0">
              <a:cs typeface="+mn-ea"/>
              <a:sym typeface="+mn-lt"/>
            </a:endParaRPr>
          </a:p>
        </p:txBody>
      </p:sp>
      <p:cxnSp>
        <p:nvCxnSpPr>
          <p:cNvPr id="75" name="直接箭头连接符 74"/>
          <p:cNvCxnSpPr/>
          <p:nvPr/>
        </p:nvCxnSpPr>
        <p:spPr>
          <a:xfrm>
            <a:off x="5469013" y="2233310"/>
            <a:ext cx="0" cy="417982"/>
          </a:xfrm>
          <a:prstGeom prst="straightConnector1">
            <a:avLst/>
          </a:prstGeom>
          <a:ln w="28575">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8136928" y="2806767"/>
            <a:ext cx="3581858" cy="1200329"/>
          </a:xfrm>
          <a:prstGeom prst="rect">
            <a:avLst/>
          </a:prstGeom>
          <a:noFill/>
        </p:spPr>
        <p:txBody>
          <a:bodyPr wrap="square" rtlCol="0">
            <a:spAutoFit/>
          </a:bodyPr>
          <a:lstStyle/>
          <a:p>
            <a:r>
              <a:rPr lang="en-US" altLang="zh-CN" dirty="0">
                <a:solidFill>
                  <a:schemeClr val="tx1">
                    <a:lumMod val="95000"/>
                    <a:lumOff val="5000"/>
                  </a:schemeClr>
                </a:solidFill>
                <a:cs typeface="+mn-ea"/>
                <a:sym typeface="+mn-lt"/>
              </a:rPr>
              <a:t>Front-end Processing of LOAM-SLAM is the same as the processing of VSLAM, the only difference is the algorithm</a:t>
            </a:r>
            <a:endParaRPr lang="zh-CN" altLang="en-US" dirty="0">
              <a:solidFill>
                <a:schemeClr val="tx1">
                  <a:lumMod val="95000"/>
                  <a:lumOff val="5000"/>
                </a:schemeClr>
              </a:solidFill>
              <a:cs typeface="+mn-ea"/>
              <a:sym typeface="+mn-lt"/>
            </a:endParaRPr>
          </a:p>
        </p:txBody>
      </p:sp>
      <p:sp>
        <p:nvSpPr>
          <p:cNvPr id="76" name="文本框 75"/>
          <p:cNvSpPr txBox="1"/>
          <p:nvPr/>
        </p:nvSpPr>
        <p:spPr>
          <a:xfrm>
            <a:off x="2101448" y="3170845"/>
            <a:ext cx="1981785" cy="369332"/>
          </a:xfrm>
          <a:prstGeom prst="rect">
            <a:avLst/>
          </a:prstGeom>
          <a:noFill/>
        </p:spPr>
        <p:txBody>
          <a:bodyPr wrap="square">
            <a:spAutoFit/>
          </a:bodyPr>
          <a:lstStyle/>
          <a:p>
            <a:pPr algn="ctr"/>
            <a:r>
              <a:rPr lang="en-US" altLang="zh-CN" b="0" i="0" dirty="0">
                <a:solidFill>
                  <a:srgbClr val="000000"/>
                </a:solidFill>
                <a:effectLst/>
                <a:cs typeface="+mn-ea"/>
                <a:sym typeface="+mn-lt"/>
              </a:rPr>
              <a:t>“Visual odometry”</a:t>
            </a:r>
            <a:endParaRPr lang="zh-CN" altLang="en-US" dirty="0">
              <a:cs typeface="+mn-ea"/>
              <a:sym typeface="+mn-lt"/>
            </a:endParaRPr>
          </a:p>
        </p:txBody>
      </p:sp>
      <p:sp>
        <p:nvSpPr>
          <p:cNvPr id="77" name="文本框 76"/>
          <p:cNvSpPr txBox="1"/>
          <p:nvPr/>
        </p:nvSpPr>
        <p:spPr>
          <a:xfrm>
            <a:off x="5469013" y="2228931"/>
            <a:ext cx="2809971" cy="369332"/>
          </a:xfrm>
          <a:prstGeom prst="rect">
            <a:avLst/>
          </a:prstGeom>
          <a:noFill/>
        </p:spPr>
        <p:txBody>
          <a:bodyPr wrap="square" rtlCol="0">
            <a:spAutoFit/>
          </a:bodyPr>
          <a:lstStyle/>
          <a:p>
            <a:r>
              <a:rPr lang="en-US" altLang="zh-CN" dirty="0">
                <a:cs typeface="+mn-ea"/>
                <a:sym typeface="+mn-lt"/>
              </a:rPr>
              <a:t>Image or Point cloud</a:t>
            </a:r>
            <a:endParaRPr lang="zh-CN" altLang="en-US" dirty="0">
              <a:cs typeface="+mn-ea"/>
              <a:sym typeface="+mn-lt"/>
            </a:endParaRPr>
          </a:p>
        </p:txBody>
      </p:sp>
      <p:cxnSp>
        <p:nvCxnSpPr>
          <p:cNvPr id="92" name="直接箭头连接符 91"/>
          <p:cNvCxnSpPr/>
          <p:nvPr/>
        </p:nvCxnSpPr>
        <p:spPr>
          <a:xfrm>
            <a:off x="5549139" y="4528725"/>
            <a:ext cx="0" cy="475619"/>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93" name="文本框 92"/>
          <p:cNvSpPr txBox="1"/>
          <p:nvPr/>
        </p:nvSpPr>
        <p:spPr>
          <a:xfrm>
            <a:off x="3204811" y="4576872"/>
            <a:ext cx="2941162" cy="369332"/>
          </a:xfrm>
          <a:prstGeom prst="rect">
            <a:avLst/>
          </a:prstGeom>
          <a:noFill/>
        </p:spPr>
        <p:txBody>
          <a:bodyPr wrap="square" rtlCol="0">
            <a:spAutoFit/>
          </a:bodyPr>
          <a:lstStyle/>
          <a:p>
            <a:r>
              <a:rPr lang="en-US" altLang="zh-CN" dirty="0">
                <a:cs typeface="+mn-ea"/>
                <a:sym typeface="+mn-lt"/>
              </a:rPr>
              <a:t>Pose of camera/vehicle</a:t>
            </a:r>
            <a:endParaRPr lang="zh-CN" altLang="en-US" dirty="0">
              <a:cs typeface="+mn-ea"/>
              <a:sym typeface="+mn-lt"/>
            </a:endParaRPr>
          </a:p>
        </p:txBody>
      </p:sp>
      <p:sp>
        <p:nvSpPr>
          <p:cNvPr id="94" name="矩形: 圆角 93"/>
          <p:cNvSpPr/>
          <p:nvPr/>
        </p:nvSpPr>
        <p:spPr>
          <a:xfrm>
            <a:off x="4718318" y="5240923"/>
            <a:ext cx="1846283" cy="446494"/>
          </a:xfrm>
          <a:prstGeom prst="roundRect">
            <a:avLst/>
          </a:prstGeom>
          <a:solidFill>
            <a:schemeClr val="accent5">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0" i="0" dirty="0">
                <a:solidFill>
                  <a:srgbClr val="000000"/>
                </a:solidFill>
                <a:effectLst/>
                <a:cs typeface="+mn-ea"/>
                <a:sym typeface="+mn-lt"/>
              </a:rPr>
              <a:t>Optimization</a:t>
            </a:r>
            <a:endParaRPr lang="en-US" altLang="zh-CN" b="1" i="0" dirty="0">
              <a:solidFill>
                <a:srgbClr val="4F4F4F"/>
              </a:solidFill>
              <a:effectLst/>
              <a:cs typeface="+mn-ea"/>
              <a:sym typeface="+mn-lt"/>
            </a:endParaRPr>
          </a:p>
        </p:txBody>
      </p:sp>
      <p:sp>
        <p:nvSpPr>
          <p:cNvPr id="95" name="左大括号 94"/>
          <p:cNvSpPr/>
          <p:nvPr/>
        </p:nvSpPr>
        <p:spPr>
          <a:xfrm>
            <a:off x="6558179" y="5202341"/>
            <a:ext cx="463522" cy="612743"/>
          </a:xfrm>
          <a:prstGeom prst="leftBrace">
            <a:avLst/>
          </a:prstGeom>
          <a:ln w="28575">
            <a:solidFill>
              <a:schemeClr val="accent5">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cs typeface="+mn-ea"/>
              <a:sym typeface="+mn-lt"/>
            </a:endParaRPr>
          </a:p>
        </p:txBody>
      </p:sp>
      <p:sp>
        <p:nvSpPr>
          <p:cNvPr id="96" name="文本框 95"/>
          <p:cNvSpPr txBox="1"/>
          <p:nvPr/>
        </p:nvSpPr>
        <p:spPr>
          <a:xfrm>
            <a:off x="6874642" y="5230864"/>
            <a:ext cx="4534294" cy="369332"/>
          </a:xfrm>
          <a:prstGeom prst="rect">
            <a:avLst/>
          </a:prstGeom>
          <a:noFill/>
        </p:spPr>
        <p:txBody>
          <a:bodyPr wrap="square" rtlCol="0">
            <a:spAutoFit/>
          </a:bodyPr>
          <a:lstStyle/>
          <a:p>
            <a:r>
              <a:rPr lang="en-US" altLang="zh-CN" dirty="0">
                <a:cs typeface="+mn-ea"/>
                <a:sym typeface="+mn-lt"/>
              </a:rPr>
              <a:t>Kalman Filter/</a:t>
            </a:r>
            <a:r>
              <a:rPr lang="en-US" altLang="zh-CN" b="0" i="0" dirty="0">
                <a:solidFill>
                  <a:srgbClr val="000000"/>
                </a:solidFill>
                <a:effectLst/>
                <a:cs typeface="+mn-ea"/>
                <a:sym typeface="+mn-lt"/>
              </a:rPr>
              <a:t>Extended Kalman Filter</a:t>
            </a:r>
            <a:endParaRPr lang="zh-CN" altLang="en-US" dirty="0">
              <a:cs typeface="+mn-ea"/>
              <a:sym typeface="+mn-lt"/>
            </a:endParaRPr>
          </a:p>
        </p:txBody>
      </p:sp>
      <p:sp>
        <p:nvSpPr>
          <p:cNvPr id="97" name="文本框 96"/>
          <p:cNvSpPr txBox="1"/>
          <p:nvPr/>
        </p:nvSpPr>
        <p:spPr>
          <a:xfrm>
            <a:off x="6881064" y="5455002"/>
            <a:ext cx="4336331" cy="369332"/>
          </a:xfrm>
          <a:prstGeom prst="rect">
            <a:avLst/>
          </a:prstGeom>
          <a:noFill/>
        </p:spPr>
        <p:txBody>
          <a:bodyPr wrap="square" rtlCol="0">
            <a:spAutoFit/>
          </a:bodyPr>
          <a:lstStyle/>
          <a:p>
            <a:r>
              <a:rPr lang="en-US" altLang="zh-CN" dirty="0">
                <a:solidFill>
                  <a:srgbClr val="000000"/>
                </a:solidFill>
                <a:cs typeface="+mn-ea"/>
                <a:sym typeface="+mn-lt"/>
              </a:rPr>
              <a:t>G</a:t>
            </a:r>
            <a:r>
              <a:rPr lang="en-US" altLang="zh-CN" b="0" i="0" dirty="0">
                <a:solidFill>
                  <a:srgbClr val="000000"/>
                </a:solidFill>
                <a:effectLst/>
                <a:cs typeface="+mn-ea"/>
                <a:sym typeface="+mn-lt"/>
              </a:rPr>
              <a:t>raph-based optimization</a:t>
            </a:r>
            <a:endParaRPr lang="zh-CN" altLang="en-US" dirty="0">
              <a:cs typeface="+mn-ea"/>
              <a:sym typeface="+mn-lt"/>
            </a:endParaRPr>
          </a:p>
        </p:txBody>
      </p:sp>
      <p:sp>
        <p:nvSpPr>
          <p:cNvPr id="98" name="文本框 97"/>
          <p:cNvSpPr txBox="1"/>
          <p:nvPr/>
        </p:nvSpPr>
        <p:spPr>
          <a:xfrm>
            <a:off x="2600650" y="5197280"/>
            <a:ext cx="2724347" cy="646331"/>
          </a:xfrm>
          <a:prstGeom prst="rect">
            <a:avLst/>
          </a:prstGeom>
          <a:noFill/>
        </p:spPr>
        <p:txBody>
          <a:bodyPr wrap="square" rtlCol="0">
            <a:spAutoFit/>
          </a:bodyPr>
          <a:lstStyle/>
          <a:p>
            <a:r>
              <a:rPr lang="en-US" altLang="zh-CN" dirty="0">
                <a:cs typeface="+mn-ea"/>
                <a:sym typeface="+mn-lt"/>
              </a:rPr>
              <a:t>Reduce data noise</a:t>
            </a:r>
            <a:endParaRPr lang="en-US" altLang="zh-CN" dirty="0">
              <a:cs typeface="+mn-ea"/>
              <a:sym typeface="+mn-lt"/>
            </a:endParaRPr>
          </a:p>
          <a:p>
            <a:r>
              <a:rPr lang="en-US" altLang="zh-CN" dirty="0">
                <a:cs typeface="+mn-ea"/>
                <a:sym typeface="+mn-lt"/>
              </a:rPr>
              <a:t>Update coefficients</a:t>
            </a:r>
            <a:endParaRPr lang="zh-CN" altLang="en-US" dirty="0">
              <a:cs typeface="+mn-ea"/>
              <a:sym typeface="+mn-lt"/>
            </a:endParaRPr>
          </a:p>
        </p:txBody>
      </p:sp>
      <p:cxnSp>
        <p:nvCxnSpPr>
          <p:cNvPr id="99" name="直接箭头连接符 98"/>
          <p:cNvCxnSpPr>
            <a:stCxn id="94" idx="2"/>
          </p:cNvCxnSpPr>
          <p:nvPr/>
        </p:nvCxnSpPr>
        <p:spPr>
          <a:xfrm flipH="1">
            <a:off x="5641459" y="5687417"/>
            <a:ext cx="1" cy="514082"/>
          </a:xfrm>
          <a:prstGeom prst="straightConnector1">
            <a:avLst/>
          </a:prstGeom>
          <a:ln w="2857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0" name="矩形: 圆角 99"/>
          <p:cNvSpPr/>
          <p:nvPr/>
        </p:nvSpPr>
        <p:spPr>
          <a:xfrm>
            <a:off x="4380292" y="6119973"/>
            <a:ext cx="1098284" cy="365172"/>
          </a:xfrm>
          <a:prstGeom prst="roundRect">
            <a:avLst/>
          </a:prstGeom>
          <a:solidFill>
            <a:schemeClr val="accent5">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000000"/>
                </a:solidFill>
                <a:cs typeface="+mn-ea"/>
                <a:sym typeface="+mn-lt"/>
              </a:rPr>
              <a:t>Map</a:t>
            </a:r>
            <a:endParaRPr lang="en-US" altLang="zh-CN" b="1" i="0" dirty="0">
              <a:solidFill>
                <a:srgbClr val="4F4F4F"/>
              </a:solidFill>
              <a:effectLst/>
              <a:cs typeface="+mn-ea"/>
              <a:sym typeface="+mn-lt"/>
            </a:endParaRPr>
          </a:p>
        </p:txBody>
      </p:sp>
      <p:sp>
        <p:nvSpPr>
          <p:cNvPr id="101" name="矩形: 圆角 100"/>
          <p:cNvSpPr/>
          <p:nvPr/>
        </p:nvSpPr>
        <p:spPr>
          <a:xfrm>
            <a:off x="5877582" y="6119973"/>
            <a:ext cx="985461" cy="397772"/>
          </a:xfrm>
          <a:prstGeom prst="roundRect">
            <a:avLst/>
          </a:prstGeom>
          <a:solidFill>
            <a:schemeClr val="accent5">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0" i="0" dirty="0">
                <a:solidFill>
                  <a:srgbClr val="000000"/>
                </a:solidFill>
                <a:effectLst/>
                <a:cs typeface="+mn-ea"/>
                <a:sym typeface="+mn-lt"/>
              </a:rPr>
              <a:t>Pose</a:t>
            </a:r>
            <a:endParaRPr lang="en-US" altLang="zh-CN" b="1" i="0" dirty="0">
              <a:solidFill>
                <a:srgbClr val="4F4F4F"/>
              </a:solidFill>
              <a:effectLst/>
              <a:cs typeface="+mn-ea"/>
              <a:sym typeface="+mn-lt"/>
            </a:endParaRPr>
          </a:p>
        </p:txBody>
      </p:sp>
      <p:sp>
        <p:nvSpPr>
          <p:cNvPr id="102" name="矩形 101"/>
          <p:cNvSpPr/>
          <p:nvPr/>
        </p:nvSpPr>
        <p:spPr>
          <a:xfrm>
            <a:off x="2009179" y="5004344"/>
            <a:ext cx="8606669" cy="992941"/>
          </a:xfrm>
          <a:prstGeom prst="rect">
            <a:avLst/>
          </a:prstGeom>
          <a:noFill/>
          <a:ln w="38100">
            <a:solidFill>
              <a:schemeClr val="accent5">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03" name="文本框 102"/>
          <p:cNvSpPr txBox="1"/>
          <p:nvPr/>
        </p:nvSpPr>
        <p:spPr>
          <a:xfrm>
            <a:off x="848308" y="5092364"/>
            <a:ext cx="1442301" cy="646331"/>
          </a:xfrm>
          <a:prstGeom prst="rect">
            <a:avLst/>
          </a:prstGeom>
          <a:noFill/>
        </p:spPr>
        <p:txBody>
          <a:bodyPr wrap="square" rtlCol="0">
            <a:spAutoFit/>
          </a:bodyPr>
          <a:lstStyle/>
          <a:p>
            <a:r>
              <a:rPr lang="en-US" altLang="zh-CN" dirty="0">
                <a:cs typeface="+mn-ea"/>
                <a:sym typeface="+mn-lt"/>
              </a:rPr>
              <a:t>Back-end Processing</a:t>
            </a:r>
            <a:endParaRPr lang="zh-CN" altLang="en-US" dirty="0">
              <a:cs typeface="+mn-ea"/>
              <a:sym typeface="+mn-lt"/>
            </a:endParaRPr>
          </a:p>
        </p:txBody>
      </p:sp>
      <p:sp>
        <p:nvSpPr>
          <p:cNvPr id="104" name="文本框 103"/>
          <p:cNvSpPr txBox="1"/>
          <p:nvPr/>
        </p:nvSpPr>
        <p:spPr>
          <a:xfrm>
            <a:off x="6973601" y="6148413"/>
            <a:ext cx="1442301" cy="369332"/>
          </a:xfrm>
          <a:prstGeom prst="rect">
            <a:avLst/>
          </a:prstGeom>
          <a:noFill/>
        </p:spPr>
        <p:txBody>
          <a:bodyPr wrap="square" rtlCol="0">
            <a:spAutoFit/>
          </a:bodyPr>
          <a:lstStyle/>
          <a:p>
            <a:r>
              <a:rPr lang="en-US" altLang="zh-CN" dirty="0">
                <a:cs typeface="+mn-ea"/>
                <a:sym typeface="+mn-lt"/>
              </a:rPr>
              <a:t>Final output</a:t>
            </a:r>
            <a:endParaRPr lang="zh-CN" altLang="en-US" dirty="0">
              <a:cs typeface="+mn-ea"/>
              <a:sym typeface="+mn-lt"/>
            </a:endParaRPr>
          </a:p>
        </p:txBody>
      </p:sp>
      <p:cxnSp>
        <p:nvCxnSpPr>
          <p:cNvPr id="111" name="直接箭头连接符 110"/>
          <p:cNvCxnSpPr/>
          <p:nvPr/>
        </p:nvCxnSpPr>
        <p:spPr>
          <a:xfrm>
            <a:off x="4890245" y="3767119"/>
            <a:ext cx="0" cy="168172"/>
          </a:xfrm>
          <a:prstGeom prst="straightConnector1">
            <a:avLst/>
          </a:prstGeom>
          <a:ln w="3810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连接符: 肘形 116"/>
          <p:cNvCxnSpPr/>
          <p:nvPr/>
        </p:nvCxnSpPr>
        <p:spPr>
          <a:xfrm rot="10800000" flipV="1">
            <a:off x="630794" y="1644122"/>
            <a:ext cx="2073015" cy="3761035"/>
          </a:xfrm>
          <a:prstGeom prst="bentConnector3">
            <a:avLst>
              <a:gd name="adj1" fmla="val 111027"/>
            </a:avLst>
          </a:prstGeom>
          <a:ln w="28575">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20" name="矩形: 圆角 119"/>
          <p:cNvSpPr/>
          <p:nvPr/>
        </p:nvSpPr>
        <p:spPr>
          <a:xfrm>
            <a:off x="711128" y="1423546"/>
            <a:ext cx="1442301" cy="533256"/>
          </a:xfrm>
          <a:prstGeom prst="round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0" i="0" dirty="0">
                <a:solidFill>
                  <a:srgbClr val="000000"/>
                </a:solidFill>
                <a:effectLst/>
                <a:cs typeface="+mn-ea"/>
                <a:sym typeface="+mn-lt"/>
              </a:rPr>
              <a:t>Loop closure</a:t>
            </a:r>
            <a:endParaRPr lang="en-US" altLang="zh-CN" b="1" i="0" dirty="0">
              <a:solidFill>
                <a:srgbClr val="4F4F4F"/>
              </a:solidFill>
              <a:effectLst/>
              <a:cs typeface="+mn-ea"/>
              <a:sym typeface="+mn-lt"/>
            </a:endParaRPr>
          </a:p>
        </p:txBody>
      </p:sp>
      <p:sp>
        <p:nvSpPr>
          <p:cNvPr id="121" name="文本框 120"/>
          <p:cNvSpPr txBox="1"/>
          <p:nvPr/>
        </p:nvSpPr>
        <p:spPr>
          <a:xfrm>
            <a:off x="492401" y="1924977"/>
            <a:ext cx="4156281" cy="646331"/>
          </a:xfrm>
          <a:prstGeom prst="rect">
            <a:avLst/>
          </a:prstGeom>
          <a:noFill/>
        </p:spPr>
        <p:txBody>
          <a:bodyPr wrap="square" rtlCol="0">
            <a:spAutoFit/>
          </a:bodyPr>
          <a:lstStyle/>
          <a:p>
            <a:r>
              <a:rPr lang="en-US" altLang="zh-CN" dirty="0">
                <a:cs typeface="+mn-ea"/>
                <a:sym typeface="+mn-lt"/>
              </a:rPr>
              <a:t>Reduce the cumulative error</a:t>
            </a:r>
            <a:endParaRPr lang="en-US" altLang="zh-CN" dirty="0">
              <a:cs typeface="+mn-ea"/>
              <a:sym typeface="+mn-lt"/>
            </a:endParaRPr>
          </a:p>
          <a:p>
            <a:r>
              <a:rPr lang="en-US" altLang="zh-CN" sz="1800" dirty="0">
                <a:effectLst/>
                <a:cs typeface="+mn-ea"/>
                <a:sym typeface="+mn-lt"/>
              </a:rPr>
              <a:t>correct the current pose</a:t>
            </a:r>
            <a:endParaRPr lang="zh-CN" altLang="en-US" dirty="0">
              <a:cs typeface="+mn-ea"/>
              <a:sym typeface="+mn-lt"/>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428805" y="864366"/>
            <a:ext cx="1528490" cy="400110"/>
          </a:xfrm>
          <a:prstGeom prst="rect">
            <a:avLst/>
          </a:prstGeom>
          <a:noFill/>
        </p:spPr>
        <p:txBody>
          <a:bodyPr wrap="square" rtlCol="0">
            <a:spAutoFit/>
          </a:bodyPr>
          <a:lstStyle/>
          <a:p>
            <a:r>
              <a:rPr lang="en-US" altLang="zh-CN" sz="2000" dirty="0">
                <a:cs typeface="+mn-ea"/>
                <a:sym typeface="+mn-lt"/>
              </a:rPr>
              <a:t>Environment</a:t>
            </a:r>
            <a:endParaRPr lang="zh-CN" altLang="en-US" sz="2000" dirty="0">
              <a:cs typeface="+mn-ea"/>
              <a:sym typeface="+mn-lt"/>
            </a:endParaRPr>
          </a:p>
        </p:txBody>
      </p:sp>
      <p:cxnSp>
        <p:nvCxnSpPr>
          <p:cNvPr id="5" name="直接箭头连接符 4"/>
          <p:cNvCxnSpPr/>
          <p:nvPr/>
        </p:nvCxnSpPr>
        <p:spPr>
          <a:xfrm>
            <a:off x="6172691" y="1208444"/>
            <a:ext cx="0" cy="3284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 name="矩形 5"/>
          <p:cNvSpPr/>
          <p:nvPr/>
        </p:nvSpPr>
        <p:spPr>
          <a:xfrm>
            <a:off x="4626170" y="1526527"/>
            <a:ext cx="3041683" cy="6297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cs typeface="+mn-ea"/>
                <a:sym typeface="+mn-lt"/>
              </a:rPr>
              <a:t>Information collection</a:t>
            </a:r>
            <a:endParaRPr lang="zh-CN" altLang="en-US" sz="2000" dirty="0">
              <a:solidFill>
                <a:schemeClr val="tx1"/>
              </a:solidFill>
              <a:cs typeface="+mn-ea"/>
              <a:sym typeface="+mn-lt"/>
            </a:endParaRPr>
          </a:p>
        </p:txBody>
      </p:sp>
      <p:cxnSp>
        <p:nvCxnSpPr>
          <p:cNvPr id="7" name="直接箭头连接符 6"/>
          <p:cNvCxnSpPr/>
          <p:nvPr/>
        </p:nvCxnSpPr>
        <p:spPr>
          <a:xfrm>
            <a:off x="6172691" y="2159142"/>
            <a:ext cx="0" cy="4586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 name="文本框 7"/>
          <p:cNvSpPr txBox="1"/>
          <p:nvPr/>
        </p:nvSpPr>
        <p:spPr>
          <a:xfrm>
            <a:off x="6240733" y="2159142"/>
            <a:ext cx="3872342" cy="400110"/>
          </a:xfrm>
          <a:prstGeom prst="rect">
            <a:avLst/>
          </a:prstGeom>
          <a:noFill/>
        </p:spPr>
        <p:txBody>
          <a:bodyPr wrap="square" rtlCol="0">
            <a:spAutoFit/>
          </a:bodyPr>
          <a:lstStyle/>
          <a:p>
            <a:r>
              <a:rPr lang="en-US" altLang="zh-CN" sz="2000" dirty="0">
                <a:cs typeface="+mn-ea"/>
                <a:sym typeface="+mn-lt"/>
              </a:rPr>
              <a:t>Image/amplitude/frequency/phase</a:t>
            </a:r>
            <a:endParaRPr lang="zh-CN" altLang="en-US" sz="2000" dirty="0">
              <a:cs typeface="+mn-ea"/>
              <a:sym typeface="+mn-lt"/>
            </a:endParaRPr>
          </a:p>
        </p:txBody>
      </p:sp>
      <p:sp>
        <p:nvSpPr>
          <p:cNvPr id="9" name="矩形 8"/>
          <p:cNvSpPr/>
          <p:nvPr/>
        </p:nvSpPr>
        <p:spPr>
          <a:xfrm>
            <a:off x="4571487" y="2607476"/>
            <a:ext cx="3151050" cy="90247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cs typeface="+mn-ea"/>
                <a:sym typeface="+mn-lt"/>
              </a:rPr>
              <a:t>Data association</a:t>
            </a:r>
            <a:endParaRPr lang="en-US" altLang="zh-CN" sz="2000" dirty="0">
              <a:solidFill>
                <a:schemeClr val="tx1"/>
              </a:solidFill>
              <a:cs typeface="+mn-ea"/>
              <a:sym typeface="+mn-lt"/>
            </a:endParaRPr>
          </a:p>
          <a:p>
            <a:pPr algn="ctr"/>
            <a:r>
              <a:rPr lang="en-US" altLang="zh-CN" sz="2000" dirty="0">
                <a:solidFill>
                  <a:schemeClr val="tx1"/>
                </a:solidFill>
                <a:cs typeface="+mn-ea"/>
                <a:sym typeface="+mn-lt"/>
              </a:rPr>
              <a:t>(Feature detection and matching)</a:t>
            </a:r>
            <a:endParaRPr lang="en-US" altLang="zh-CN" sz="2000" dirty="0">
              <a:solidFill>
                <a:schemeClr val="tx1"/>
              </a:solidFill>
              <a:cs typeface="+mn-ea"/>
              <a:sym typeface="+mn-lt"/>
            </a:endParaRPr>
          </a:p>
        </p:txBody>
      </p:sp>
      <p:cxnSp>
        <p:nvCxnSpPr>
          <p:cNvPr id="10" name="直接箭头连接符 9"/>
          <p:cNvCxnSpPr>
            <a:stCxn id="9" idx="2"/>
            <a:endCxn id="11" idx="0"/>
          </p:cNvCxnSpPr>
          <p:nvPr/>
        </p:nvCxnSpPr>
        <p:spPr>
          <a:xfrm>
            <a:off x="6147012" y="3509950"/>
            <a:ext cx="0" cy="23749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 name="矩形 10"/>
          <p:cNvSpPr/>
          <p:nvPr/>
        </p:nvSpPr>
        <p:spPr>
          <a:xfrm>
            <a:off x="5428805" y="3747057"/>
            <a:ext cx="1436415" cy="90247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cs typeface="+mn-ea"/>
                <a:sym typeface="+mn-lt"/>
              </a:rPr>
              <a:t>Pose estimation</a:t>
            </a:r>
            <a:endParaRPr lang="en-US" altLang="zh-CN" sz="2000" dirty="0">
              <a:solidFill>
                <a:schemeClr val="tx1"/>
              </a:solidFill>
              <a:cs typeface="+mn-ea"/>
              <a:sym typeface="+mn-lt"/>
            </a:endParaRPr>
          </a:p>
        </p:txBody>
      </p:sp>
      <p:cxnSp>
        <p:nvCxnSpPr>
          <p:cNvPr id="12" name="直接箭头连接符 11"/>
          <p:cNvCxnSpPr>
            <a:stCxn id="11" idx="2"/>
          </p:cNvCxnSpPr>
          <p:nvPr/>
        </p:nvCxnSpPr>
        <p:spPr>
          <a:xfrm flipH="1">
            <a:off x="6147012" y="4649531"/>
            <a:ext cx="1" cy="6310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6240732" y="4729579"/>
            <a:ext cx="5012987" cy="400110"/>
          </a:xfrm>
          <a:prstGeom prst="rect">
            <a:avLst/>
          </a:prstGeom>
          <a:noFill/>
        </p:spPr>
        <p:txBody>
          <a:bodyPr wrap="square" rtlCol="0">
            <a:spAutoFit/>
          </a:bodyPr>
          <a:lstStyle/>
          <a:p>
            <a:r>
              <a:rPr lang="en-US" altLang="zh-CN" sz="2000" dirty="0">
                <a:cs typeface="+mn-ea"/>
                <a:sym typeface="+mn-lt"/>
              </a:rPr>
              <a:t>Position and Orientation of the camera/vehicle</a:t>
            </a:r>
            <a:endParaRPr lang="zh-CN" altLang="en-US" sz="2000" dirty="0">
              <a:cs typeface="+mn-ea"/>
              <a:sym typeface="+mn-lt"/>
            </a:endParaRPr>
          </a:p>
        </p:txBody>
      </p:sp>
      <p:sp>
        <p:nvSpPr>
          <p:cNvPr id="24" name="文本框 23"/>
          <p:cNvSpPr txBox="1"/>
          <p:nvPr/>
        </p:nvSpPr>
        <p:spPr>
          <a:xfrm>
            <a:off x="334927" y="209889"/>
            <a:ext cx="10282704" cy="583565"/>
          </a:xfrm>
          <a:prstGeom prst="rect">
            <a:avLst/>
          </a:prstGeom>
          <a:noFill/>
        </p:spPr>
        <p:txBody>
          <a:bodyPr wrap="square" rtlCol="0">
            <a:spAutoFit/>
          </a:bodyPr>
          <a:lstStyle/>
          <a:p>
            <a:r>
              <a:rPr lang="en-US" altLang="zh-CN" sz="3200" dirty="0">
                <a:cs typeface="+mn-ea"/>
                <a:sym typeface="+mn-lt"/>
              </a:rPr>
              <a:t>2. Formulation of the Problem</a:t>
            </a:r>
            <a:endParaRPr lang="zh-CN" altLang="en-US" sz="3200" dirty="0">
              <a:cs typeface="+mn-ea"/>
              <a:sym typeface="+mn-lt"/>
            </a:endParaRPr>
          </a:p>
        </p:txBody>
      </p:sp>
      <p:sp>
        <p:nvSpPr>
          <p:cNvPr id="27" name="矩形 26"/>
          <p:cNvSpPr/>
          <p:nvPr/>
        </p:nvSpPr>
        <p:spPr>
          <a:xfrm>
            <a:off x="5217024" y="5257873"/>
            <a:ext cx="5716185" cy="6310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000" dirty="0">
                <a:solidFill>
                  <a:schemeClr val="tx1"/>
                </a:solidFill>
                <a:cs typeface="+mn-ea"/>
                <a:sym typeface="+mn-lt"/>
              </a:rPr>
              <a:t>Optimization (Reduce data noise, Update coefficients)</a:t>
            </a:r>
            <a:endParaRPr lang="en-US" altLang="zh-CN" sz="2000" dirty="0">
              <a:solidFill>
                <a:schemeClr val="tx1"/>
              </a:solidFill>
              <a:cs typeface="+mn-ea"/>
              <a:sym typeface="+mn-lt"/>
            </a:endParaRPr>
          </a:p>
        </p:txBody>
      </p:sp>
      <p:cxnSp>
        <p:nvCxnSpPr>
          <p:cNvPr id="29" name="直接箭头连接符 28"/>
          <p:cNvCxnSpPr/>
          <p:nvPr/>
        </p:nvCxnSpPr>
        <p:spPr>
          <a:xfrm>
            <a:off x="6147012" y="5891788"/>
            <a:ext cx="0" cy="6035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2" name="文本框 31"/>
          <p:cNvSpPr txBox="1"/>
          <p:nvPr/>
        </p:nvSpPr>
        <p:spPr>
          <a:xfrm>
            <a:off x="6259585" y="5993526"/>
            <a:ext cx="4605696" cy="400110"/>
          </a:xfrm>
          <a:prstGeom prst="rect">
            <a:avLst/>
          </a:prstGeom>
          <a:noFill/>
        </p:spPr>
        <p:txBody>
          <a:bodyPr wrap="square" rtlCol="0">
            <a:spAutoFit/>
          </a:bodyPr>
          <a:lstStyle/>
          <a:p>
            <a:r>
              <a:rPr lang="en-US" altLang="zh-CN" sz="2000" dirty="0">
                <a:cs typeface="+mn-ea"/>
                <a:sym typeface="+mn-lt"/>
              </a:rPr>
              <a:t>Map and Pose</a:t>
            </a:r>
            <a:endParaRPr lang="zh-CN" altLang="en-US" sz="2000" dirty="0">
              <a:cs typeface="+mn-ea"/>
              <a:sym typeface="+mn-lt"/>
            </a:endParaRPr>
          </a:p>
        </p:txBody>
      </p:sp>
      <p:sp>
        <p:nvSpPr>
          <p:cNvPr id="43" name="矩形 42"/>
          <p:cNvSpPr/>
          <p:nvPr/>
        </p:nvSpPr>
        <p:spPr>
          <a:xfrm>
            <a:off x="642609" y="3747057"/>
            <a:ext cx="3936497" cy="10340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cs typeface="+mn-ea"/>
                <a:sym typeface="+mn-lt"/>
              </a:rPr>
              <a:t>Loop closure detection</a:t>
            </a:r>
            <a:endParaRPr lang="en-US" altLang="zh-CN" sz="2000" dirty="0">
              <a:solidFill>
                <a:schemeClr val="tx1"/>
              </a:solidFill>
              <a:cs typeface="+mn-ea"/>
              <a:sym typeface="+mn-lt"/>
            </a:endParaRPr>
          </a:p>
          <a:p>
            <a:pPr algn="ctr"/>
            <a:r>
              <a:rPr lang="en-US" altLang="zh-CN" sz="2000" dirty="0">
                <a:solidFill>
                  <a:schemeClr val="tx1"/>
                </a:solidFill>
                <a:cs typeface="+mn-ea"/>
                <a:sym typeface="+mn-lt"/>
              </a:rPr>
              <a:t>(Reduce the cumulative error,</a:t>
            </a:r>
            <a:r>
              <a:rPr lang="zh-CN" altLang="en-US" sz="2000" dirty="0">
                <a:solidFill>
                  <a:schemeClr val="tx1"/>
                </a:solidFill>
                <a:cs typeface="+mn-ea"/>
                <a:sym typeface="+mn-lt"/>
              </a:rPr>
              <a:t> </a:t>
            </a:r>
            <a:r>
              <a:rPr lang="en-US" altLang="zh-CN" sz="2000" dirty="0">
                <a:solidFill>
                  <a:schemeClr val="tx1"/>
                </a:solidFill>
                <a:effectLst/>
                <a:cs typeface="+mn-ea"/>
                <a:sym typeface="+mn-lt"/>
              </a:rPr>
              <a:t>correct the current pose</a:t>
            </a:r>
            <a:r>
              <a:rPr lang="en-US" altLang="zh-CN" sz="2000" dirty="0">
                <a:solidFill>
                  <a:schemeClr val="tx1"/>
                </a:solidFill>
                <a:cs typeface="+mn-ea"/>
                <a:sym typeface="+mn-lt"/>
              </a:rPr>
              <a:t>)</a:t>
            </a:r>
            <a:endParaRPr lang="zh-CN" altLang="en-US" sz="2000" dirty="0">
              <a:solidFill>
                <a:schemeClr val="tx1"/>
              </a:solidFill>
              <a:cs typeface="+mn-ea"/>
              <a:sym typeface="+mn-lt"/>
            </a:endParaRPr>
          </a:p>
        </p:txBody>
      </p:sp>
      <p:cxnSp>
        <p:nvCxnSpPr>
          <p:cNvPr id="45" name="连接符: 肘形 44"/>
          <p:cNvCxnSpPr>
            <a:stCxn id="8" idx="1"/>
            <a:endCxn id="43" idx="0"/>
          </p:cNvCxnSpPr>
          <p:nvPr/>
        </p:nvCxnSpPr>
        <p:spPr>
          <a:xfrm rot="10800000" flipV="1">
            <a:off x="2611120" y="2359025"/>
            <a:ext cx="3629660" cy="1388110"/>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49" name="连接符: 肘形 48"/>
          <p:cNvCxnSpPr>
            <a:stCxn id="43" idx="2"/>
            <a:endCxn id="27" idx="1"/>
          </p:cNvCxnSpPr>
          <p:nvPr/>
        </p:nvCxnSpPr>
        <p:spPr>
          <a:xfrm rot="5400000" flipV="1">
            <a:off x="3517900" y="3874135"/>
            <a:ext cx="792480" cy="2606040"/>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82905" y="395605"/>
            <a:ext cx="7505700" cy="584775"/>
          </a:xfrm>
          <a:prstGeom prst="rect">
            <a:avLst/>
          </a:prstGeom>
          <a:noFill/>
        </p:spPr>
        <p:txBody>
          <a:bodyPr wrap="square" rtlCol="0">
            <a:spAutoFit/>
          </a:bodyPr>
          <a:lstStyle/>
          <a:p>
            <a:r>
              <a:rPr lang="en-US" sz="3200" dirty="0">
                <a:cs typeface="+mn-ea"/>
                <a:sym typeface="+mn-lt"/>
              </a:rPr>
              <a:t>3. Methods, Toolbox and Software</a:t>
            </a:r>
            <a:endParaRPr lang="en-US" sz="3200" dirty="0">
              <a:cs typeface="+mn-ea"/>
              <a:sym typeface="+mn-lt"/>
            </a:endParaRPr>
          </a:p>
        </p:txBody>
      </p:sp>
      <p:sp>
        <p:nvSpPr>
          <p:cNvPr id="8" name="文本框 7"/>
          <p:cNvSpPr txBox="1"/>
          <p:nvPr/>
        </p:nvSpPr>
        <p:spPr>
          <a:xfrm>
            <a:off x="742278" y="1031128"/>
            <a:ext cx="1783404" cy="523220"/>
          </a:xfrm>
          <a:prstGeom prst="rect">
            <a:avLst/>
          </a:prstGeom>
          <a:noFill/>
        </p:spPr>
        <p:txBody>
          <a:bodyPr wrap="square" rtlCol="0">
            <a:spAutoFit/>
          </a:bodyPr>
          <a:lstStyle/>
          <a:p>
            <a:r>
              <a:rPr lang="en-US" sz="2800" dirty="0">
                <a:cs typeface="+mn-ea"/>
                <a:sym typeface="+mn-lt"/>
              </a:rPr>
              <a:t>Methods</a:t>
            </a:r>
            <a:endParaRPr lang="en-US" sz="2800" dirty="0">
              <a:cs typeface="+mn-ea"/>
              <a:sym typeface="+mn-lt"/>
            </a:endParaRPr>
          </a:p>
        </p:txBody>
      </p:sp>
      <p:sp>
        <p:nvSpPr>
          <p:cNvPr id="9" name="文本框 8"/>
          <p:cNvSpPr txBox="1"/>
          <p:nvPr/>
        </p:nvSpPr>
        <p:spPr>
          <a:xfrm>
            <a:off x="742315" y="1565275"/>
            <a:ext cx="6544945" cy="1198880"/>
          </a:xfrm>
          <a:prstGeom prst="rect">
            <a:avLst/>
          </a:prstGeom>
          <a:noFill/>
        </p:spPr>
        <p:txBody>
          <a:bodyPr wrap="square" rtlCol="0">
            <a:spAutoFit/>
          </a:bodyPr>
          <a:lstStyle/>
          <a:p>
            <a:r>
              <a:rPr lang="en-US" sz="2400" b="1" dirty="0">
                <a:cs typeface="+mn-ea"/>
                <a:sym typeface="+mn-lt"/>
              </a:rPr>
              <a:t>Extend Kalman Filter</a:t>
            </a:r>
            <a:r>
              <a:rPr lang="en-US" sz="2400" dirty="0">
                <a:cs typeface="+mn-ea"/>
                <a:sym typeface="+mn-lt"/>
              </a:rPr>
              <a:t>: </a:t>
            </a:r>
            <a:r>
              <a:rPr lang="en-US" altLang="zh-CN" sz="2400" dirty="0">
                <a:cs typeface="+mn-ea"/>
                <a:sym typeface="+mn-lt"/>
              </a:rPr>
              <a:t>an optimal state estimation with Gaussian distribution assumption for errors.</a:t>
            </a:r>
            <a:endParaRPr lang="zh-CN" altLang="en-US" sz="2400" dirty="0">
              <a:cs typeface="+mn-ea"/>
              <a:sym typeface="+mn-lt"/>
            </a:endParaRPr>
          </a:p>
          <a:p>
            <a:endParaRPr lang="zh-CN" altLang="en-US" sz="2400" dirty="0">
              <a:cs typeface="+mn-ea"/>
              <a:sym typeface="+mn-lt"/>
            </a:endParaRPr>
          </a:p>
        </p:txBody>
      </p:sp>
      <p:sp>
        <p:nvSpPr>
          <p:cNvPr id="11" name="文本框 10"/>
          <p:cNvSpPr txBox="1"/>
          <p:nvPr/>
        </p:nvSpPr>
        <p:spPr>
          <a:xfrm>
            <a:off x="862318" y="2488270"/>
            <a:ext cx="5712609" cy="646331"/>
          </a:xfrm>
          <a:prstGeom prst="rect">
            <a:avLst/>
          </a:prstGeom>
          <a:noFill/>
        </p:spPr>
        <p:txBody>
          <a:bodyPr wrap="square" rtlCol="0">
            <a:spAutoFit/>
          </a:bodyPr>
          <a:lstStyle/>
          <a:p>
            <a:r>
              <a:rPr lang="en-US" dirty="0">
                <a:cs typeface="+mn-ea"/>
                <a:sym typeface="+mn-lt"/>
              </a:rPr>
              <a:t>System formulation:</a:t>
            </a:r>
            <a:endParaRPr lang="zh-CN" altLang="en-US" dirty="0">
              <a:cs typeface="+mn-ea"/>
              <a:sym typeface="+mn-lt"/>
            </a:endParaRPr>
          </a:p>
          <a:p>
            <a:endParaRPr lang="en-US" dirty="0">
              <a:cs typeface="+mn-ea"/>
              <a:sym typeface="+mn-lt"/>
            </a:endParaRPr>
          </a:p>
        </p:txBody>
      </p:sp>
      <mc:AlternateContent xmlns:mc="http://schemas.openxmlformats.org/markup-compatibility/2006">
        <mc:Choice xmlns:a14="http://schemas.microsoft.com/office/drawing/2010/main" Requires="a14">
          <p:sp>
            <p:nvSpPr>
              <p:cNvPr id="13" name="文本框 12"/>
              <p:cNvSpPr txBox="1"/>
              <p:nvPr/>
            </p:nvSpPr>
            <p:spPr>
              <a:xfrm>
                <a:off x="-702" y="2945062"/>
                <a:ext cx="6094428" cy="832920"/>
              </a:xfrm>
              <a:prstGeom prst="rect">
                <a:avLst/>
              </a:prstGeom>
              <a:noFill/>
            </p:spPr>
            <p:txBody>
              <a:bodyPr wrap="square">
                <a:spAutoFit/>
              </a:bodyPr>
              <a:lstStyle/>
              <a:p>
                <a:pPr algn="l"/>
                <a14:m>
                  <m:oMathPara xmlns:m="http://schemas.openxmlformats.org/officeDocument/2006/math">
                    <m:oMathParaPr>
                      <m:jc m:val="centerGroup"/>
                    </m:oMathParaPr>
                    <m:oMath xmlns:m="http://schemas.openxmlformats.org/officeDocument/2006/math">
                      <m:r>
                        <a:rPr lang="en-US" altLang="zh-CN" sz="1600" i="1" kern="100" smtClean="0">
                          <a:effectLst/>
                          <a:latin typeface="Cambria Math" panose="02040503050406030204" charset="0"/>
                          <a:cs typeface="+mn-ea"/>
                          <a:sym typeface="+mn-lt"/>
                        </a:rPr>
                        <m:t>𝑥</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𝑓</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𝑥</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𝑢</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d>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𝑣</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d>
                    </m:oMath>
                  </m:oMathPara>
                </a14:m>
                <a:endParaRPr lang="en-US" altLang="zh-CN" sz="1200" kern="100" dirty="0">
                  <a:effectLst/>
                  <a:cs typeface="+mn-ea"/>
                  <a:sym typeface="+mn-lt"/>
                </a:endParaRPr>
              </a:p>
              <a:p>
                <a:pPr algn="l"/>
                <a:endParaRPr lang="zh-CN" altLang="zh-CN" sz="1200" kern="100" dirty="0">
                  <a:effectLst/>
                  <a:cs typeface="+mn-ea"/>
                  <a:sym typeface="+mn-lt"/>
                </a:endParaRPr>
              </a:p>
              <a:p>
                <a:pPr algn="l"/>
                <a14:m>
                  <m:oMathPara xmlns:m="http://schemas.openxmlformats.org/officeDocument/2006/math">
                    <m:oMathParaPr>
                      <m:jc m:val="centerGroup"/>
                    </m:oMathParaPr>
                    <m:oMath xmlns:m="http://schemas.openxmlformats.org/officeDocument/2006/math">
                      <m:r>
                        <a:rPr lang="en-US" altLang="zh-CN" sz="1600" i="1" kern="100">
                          <a:effectLst/>
                          <a:latin typeface="Cambria Math" panose="02040503050406030204" charset="0"/>
                          <a:cs typeface="+mn-ea"/>
                          <a:sym typeface="+mn-lt"/>
                        </a:rPr>
                        <m:t>𝑧</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ℎ</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𝑥</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d>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𝑤</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d>
                    </m:oMath>
                  </m:oMathPara>
                </a14:m>
                <a:endParaRPr lang="zh-CN" altLang="zh-CN" sz="1200" kern="100" dirty="0">
                  <a:effectLst/>
                  <a:cs typeface="+mn-ea"/>
                  <a:sym typeface="+mn-lt"/>
                </a:endParaRPr>
              </a:p>
            </p:txBody>
          </p:sp>
        </mc:Choice>
        <mc:Fallback>
          <p:sp>
            <p:nvSpPr>
              <p:cNvPr id="13" name="文本框 12"/>
              <p:cNvSpPr txBox="1">
                <a:spLocks noRot="1" noChangeAspect="1" noMove="1" noResize="1" noEditPoints="1" noAdjustHandles="1" noChangeArrowheads="1" noChangeShapeType="1" noTextEdit="1"/>
              </p:cNvSpPr>
              <p:nvPr/>
            </p:nvSpPr>
            <p:spPr>
              <a:xfrm>
                <a:off x="-702" y="2945062"/>
                <a:ext cx="6094428" cy="832920"/>
              </a:xfrm>
              <a:prstGeom prst="rect">
                <a:avLst/>
              </a:prstGeom>
              <a:blipFill rotWithShape="1">
                <a:blip r:embed="rId1"/>
                <a:stretch>
                  <a:fillRect l="1" t="-68" r="4" b="44"/>
                </a:stretch>
              </a:blipFill>
            </p:spPr>
            <p:txBody>
              <a:bodyPr/>
              <a:lstStyle/>
              <a:p>
                <a:r>
                  <a:rPr lang="zh-CN" altLang="en-US">
                    <a:noFill/>
                  </a:rPr>
                  <a:t> </a:t>
                </a:r>
              </a:p>
            </p:txBody>
          </p:sp>
        </mc:Fallback>
      </mc:AlternateContent>
      <p:sp>
        <p:nvSpPr>
          <p:cNvPr id="14" name="箭头: 右 13"/>
          <p:cNvSpPr/>
          <p:nvPr/>
        </p:nvSpPr>
        <p:spPr>
          <a:xfrm>
            <a:off x="5082418" y="3266387"/>
            <a:ext cx="959060" cy="150829"/>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p:cNvSpPr txBox="1"/>
          <p:nvPr/>
        </p:nvSpPr>
        <p:spPr>
          <a:xfrm>
            <a:off x="5737113" y="2488269"/>
            <a:ext cx="5712609" cy="646331"/>
          </a:xfrm>
          <a:prstGeom prst="rect">
            <a:avLst/>
          </a:prstGeom>
          <a:noFill/>
        </p:spPr>
        <p:txBody>
          <a:bodyPr wrap="square" rtlCol="0">
            <a:spAutoFit/>
          </a:bodyPr>
          <a:lstStyle/>
          <a:p>
            <a:r>
              <a:rPr lang="en-US" dirty="0">
                <a:cs typeface="+mn-ea"/>
                <a:sym typeface="+mn-lt"/>
              </a:rPr>
              <a:t>Locally linearization for using Kalman Filter:</a:t>
            </a:r>
            <a:endParaRPr lang="zh-CN" altLang="en-US" dirty="0">
              <a:cs typeface="+mn-ea"/>
              <a:sym typeface="+mn-lt"/>
            </a:endParaRPr>
          </a:p>
          <a:p>
            <a:endParaRPr lang="en-US" dirty="0">
              <a:cs typeface="+mn-ea"/>
              <a:sym typeface="+mn-lt"/>
            </a:endParaRPr>
          </a:p>
        </p:txBody>
      </p:sp>
      <mc:AlternateContent xmlns:mc="http://schemas.openxmlformats.org/markup-compatibility/2006">
        <mc:Choice xmlns:a14="http://schemas.microsoft.com/office/drawing/2010/main" Requires="a14">
          <p:sp>
            <p:nvSpPr>
              <p:cNvPr id="16" name="文本框 15"/>
              <p:cNvSpPr txBox="1"/>
              <p:nvPr/>
            </p:nvSpPr>
            <p:spPr>
              <a:xfrm>
                <a:off x="6009369" y="2945062"/>
                <a:ext cx="6094428" cy="832920"/>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r>
                        <a:rPr lang="en-US" altLang="zh-CN" sz="1600" i="1" kern="100" smtClean="0">
                          <a:effectLst/>
                          <a:latin typeface="Cambria Math" panose="02040503050406030204" charset="0"/>
                          <a:cs typeface="+mn-ea"/>
                          <a:sym typeface="+mn-lt"/>
                        </a:rPr>
                        <m:t>𝑥</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𝑓</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𝑥</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𝑢</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d>
                        </m:e>
                      </m:d>
                      <m:r>
                        <a:rPr lang="en-US" altLang="zh-CN" sz="1600" i="1" kern="100">
                          <a:effectLst/>
                          <a:latin typeface="Cambria Math" panose="02040503050406030204" charset="0"/>
                          <a:cs typeface="+mn-ea"/>
                          <a:sym typeface="+mn-lt"/>
                        </a:rPr>
                        <m:t>+</m:t>
                      </m:r>
                      <m:sSub>
                        <m:sSubPr>
                          <m:ctrlPr>
                            <a:rPr lang="zh-CN" altLang="zh-CN" sz="1600" i="1" kern="100">
                              <a:cs typeface="+mn-ea"/>
                              <a:sym typeface="+mn-lt"/>
                            </a:rPr>
                          </m:ctrlPr>
                        </m:sSubPr>
                        <m:e>
                          <m:r>
                            <a:rPr lang="en-US" altLang="zh-CN" sz="1600" i="1" kern="100">
                              <a:latin typeface="Cambria Math" panose="02040503050406030204" charset="0"/>
                              <a:cs typeface="+mn-ea"/>
                              <a:sym typeface="+mn-lt"/>
                            </a:rPr>
                            <m:t>𝐹</m:t>
                          </m:r>
                        </m:e>
                        <m:sub>
                          <m:r>
                            <a:rPr lang="en-US" altLang="zh-CN" sz="1600" i="1" kern="100">
                              <a:latin typeface="Cambria Math" panose="02040503050406030204" charset="0"/>
                              <a:cs typeface="+mn-ea"/>
                              <a:sym typeface="+mn-lt"/>
                            </a:rPr>
                            <m:t>𝑥</m:t>
                          </m:r>
                        </m:sub>
                      </m:sSub>
                      <m:d>
                        <m:dPr>
                          <m:ctrlPr>
                            <a:rPr lang="en-US" altLang="zh-CN" sz="1600" b="0" i="1" kern="100" smtClean="0">
                              <a:cs typeface="+mn-ea"/>
                              <a:sym typeface="+mn-lt"/>
                            </a:rPr>
                          </m:ctrlPr>
                        </m:dPr>
                        <m:e>
                          <m:r>
                            <a:rPr lang="en-US" altLang="zh-CN" sz="1600" i="1" kern="100">
                              <a:latin typeface="Cambria Math" panose="02040503050406030204" charset="0"/>
                              <a:cs typeface="+mn-ea"/>
                              <a:sym typeface="+mn-lt"/>
                            </a:rPr>
                            <m:t>𝑥</m:t>
                          </m:r>
                          <m:d>
                            <m:dPr>
                              <m:ctrlPr>
                                <a:rPr lang="zh-CN" altLang="zh-CN" sz="1600" i="1" kern="100">
                                  <a:cs typeface="+mn-ea"/>
                                  <a:sym typeface="+mn-lt"/>
                                </a:rPr>
                              </m:ctrlPr>
                            </m:dPr>
                            <m:e>
                              <m:r>
                                <a:rPr lang="en-US" altLang="zh-CN" sz="1600" i="1" kern="100">
                                  <a:latin typeface="Cambria Math" panose="02040503050406030204" charset="0"/>
                                  <a:cs typeface="+mn-ea"/>
                                  <a:sym typeface="+mn-lt"/>
                                </a:rPr>
                                <m:t>𝑘</m:t>
                              </m:r>
                            </m:e>
                          </m:d>
                          <m:r>
                            <a:rPr lang="en-US" altLang="zh-CN" sz="1600" b="0" i="1" kern="100" smtClean="0">
                              <a:latin typeface="Cambria Math" panose="02040503050406030204" charset="0"/>
                              <a:cs typeface="+mn-ea"/>
                              <a:sym typeface="+mn-lt"/>
                            </a:rPr>
                            <m:t>−</m:t>
                          </m:r>
                          <m:acc>
                            <m:accPr>
                              <m:ctrlPr>
                                <a:rPr lang="zh-CN" altLang="zh-CN" sz="1600" i="1" kern="100">
                                  <a:cs typeface="+mn-ea"/>
                                  <a:sym typeface="+mn-lt"/>
                                </a:rPr>
                              </m:ctrlPr>
                            </m:accPr>
                            <m:e>
                              <m:r>
                                <a:rPr lang="en-US" altLang="zh-CN" sz="1600" i="1" kern="100">
                                  <a:latin typeface="Cambria Math" panose="02040503050406030204" charset="0"/>
                                  <a:cs typeface="+mn-ea"/>
                                  <a:sym typeface="+mn-lt"/>
                                </a:rPr>
                                <m:t>𝑥</m:t>
                              </m:r>
                            </m:e>
                          </m:acc>
                          <m:d>
                            <m:dPr>
                              <m:ctrlPr>
                                <a:rPr lang="zh-CN" altLang="zh-CN" sz="1600" i="1" kern="100">
                                  <a:cs typeface="+mn-ea"/>
                                  <a:sym typeface="+mn-lt"/>
                                </a:rPr>
                              </m:ctrlPr>
                            </m:dPr>
                            <m:e>
                              <m:r>
                                <a:rPr lang="en-US" altLang="zh-CN" sz="1600" i="1" kern="100">
                                  <a:latin typeface="Cambria Math" panose="02040503050406030204" charset="0"/>
                                  <a:cs typeface="+mn-ea"/>
                                  <a:sym typeface="+mn-lt"/>
                                </a:rPr>
                                <m:t>𝑘</m:t>
                              </m:r>
                            </m:e>
                            <m:e>
                              <m:r>
                                <a:rPr lang="en-US" altLang="zh-CN" sz="1600" i="1" kern="100">
                                  <a:latin typeface="Cambria Math" panose="02040503050406030204" charset="0"/>
                                  <a:cs typeface="+mn-ea"/>
                                  <a:sym typeface="+mn-lt"/>
                                </a:rPr>
                                <m:t>𝑘</m:t>
                              </m:r>
                            </m:e>
                          </m:d>
                        </m:e>
                      </m:d>
                      <m:r>
                        <a:rPr lang="en-US" altLang="zh-CN" sz="1600" b="0" i="1" kern="100" smtClean="0">
                          <a:latin typeface="Cambria Math" panose="02040503050406030204" charset="0"/>
                          <a:cs typeface="+mn-ea"/>
                          <a:sym typeface="+mn-lt"/>
                        </a:rPr>
                        <m:t>+</m:t>
                      </m:r>
                      <m:sSub>
                        <m:sSubPr>
                          <m:ctrlPr>
                            <a:rPr lang="zh-CN" altLang="zh-CN" sz="1600" i="1" kern="100">
                              <a:cs typeface="+mn-ea"/>
                              <a:sym typeface="+mn-lt"/>
                            </a:rPr>
                          </m:ctrlPr>
                        </m:sSubPr>
                        <m:e>
                          <m:r>
                            <a:rPr lang="en-US" altLang="zh-CN" sz="1600" i="1" kern="100">
                              <a:latin typeface="Cambria Math" panose="02040503050406030204" charset="0"/>
                              <a:cs typeface="+mn-ea"/>
                              <a:sym typeface="+mn-lt"/>
                            </a:rPr>
                            <m:t>𝐹</m:t>
                          </m:r>
                        </m:e>
                        <m:sub>
                          <m:r>
                            <a:rPr lang="en-US" altLang="zh-CN" sz="1600" b="0" i="1" kern="100" smtClean="0">
                              <a:latin typeface="Cambria Math" panose="02040503050406030204" charset="0"/>
                              <a:cs typeface="+mn-ea"/>
                              <a:sym typeface="+mn-lt"/>
                            </a:rPr>
                            <m:t>𝑢</m:t>
                          </m:r>
                        </m:sub>
                      </m:sSub>
                      <m:r>
                        <a:rPr lang="en-US" altLang="zh-CN" sz="1600" b="0" i="1" kern="100" smtClean="0">
                          <a:latin typeface="Cambria Math" panose="02040503050406030204" charset="0"/>
                          <a:cs typeface="+mn-ea"/>
                          <a:sym typeface="+mn-lt"/>
                        </a:rPr>
                        <m:t>𝑢</m:t>
                      </m:r>
                      <m:d>
                        <m:dPr>
                          <m:ctrlPr>
                            <a:rPr lang="zh-CN" altLang="zh-CN" sz="1600" i="1" kern="100">
                              <a:cs typeface="+mn-ea"/>
                              <a:sym typeface="+mn-lt"/>
                            </a:rPr>
                          </m:ctrlPr>
                        </m:dPr>
                        <m:e>
                          <m:r>
                            <a:rPr lang="en-US" altLang="zh-CN" sz="1600" i="1" kern="100">
                              <a:latin typeface="Cambria Math" panose="02040503050406030204" charset="0"/>
                              <a:cs typeface="+mn-ea"/>
                              <a:sym typeface="+mn-lt"/>
                            </a:rPr>
                            <m:t>𝑘</m:t>
                          </m:r>
                        </m:e>
                      </m:d>
                      <m:r>
                        <a:rPr lang="en-US" altLang="zh-CN" sz="1600" i="1" kern="100">
                          <a:latin typeface="Cambria Math" panose="02040503050406030204" charset="0"/>
                          <a:cs typeface="+mn-ea"/>
                          <a:sym typeface="+mn-lt"/>
                        </a:rPr>
                        <m:t>+</m:t>
                      </m:r>
                      <m:sSub>
                        <m:sSubPr>
                          <m:ctrlPr>
                            <a:rPr lang="zh-CN" altLang="zh-CN" sz="1600" i="1" kern="100">
                              <a:cs typeface="+mn-ea"/>
                              <a:sym typeface="+mn-lt"/>
                            </a:rPr>
                          </m:ctrlPr>
                        </m:sSubPr>
                        <m:e>
                          <m:r>
                            <a:rPr lang="en-US" altLang="zh-CN" sz="1600" i="1" kern="100">
                              <a:latin typeface="Cambria Math" panose="02040503050406030204" charset="0"/>
                              <a:cs typeface="+mn-ea"/>
                              <a:sym typeface="+mn-lt"/>
                            </a:rPr>
                            <m:t>𝐹</m:t>
                          </m:r>
                        </m:e>
                        <m:sub>
                          <m:r>
                            <a:rPr lang="en-US" altLang="zh-CN" sz="1600" i="1" kern="100">
                              <a:latin typeface="Cambria Math" panose="02040503050406030204" charset="0"/>
                              <a:cs typeface="+mn-ea"/>
                              <a:sym typeface="+mn-lt"/>
                            </a:rPr>
                            <m:t>𝑣</m:t>
                          </m:r>
                        </m:sub>
                      </m:sSub>
                      <m:r>
                        <a:rPr lang="en-US" altLang="zh-CN" sz="1600" i="1" kern="100">
                          <a:effectLst/>
                          <a:latin typeface="Cambria Math" panose="02040503050406030204" charset="0"/>
                          <a:cs typeface="+mn-ea"/>
                          <a:sym typeface="+mn-lt"/>
                        </a:rPr>
                        <m:t>𝑣</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d>
                    </m:oMath>
                  </m:oMathPara>
                </a14:m>
                <a:endParaRPr lang="en-US" altLang="zh-CN" sz="1200" kern="100" dirty="0">
                  <a:effectLst/>
                  <a:cs typeface="+mn-ea"/>
                  <a:sym typeface="+mn-lt"/>
                </a:endParaRPr>
              </a:p>
              <a:p>
                <a:pPr algn="l"/>
                <a:endParaRPr lang="zh-CN" altLang="zh-CN" sz="1200" kern="100" dirty="0">
                  <a:effectLst/>
                  <a:cs typeface="+mn-ea"/>
                  <a:sym typeface="+mn-lt"/>
                </a:endParaRPr>
              </a:p>
              <a:p>
                <a14:m>
                  <m:oMathPara xmlns:m="http://schemas.openxmlformats.org/officeDocument/2006/math">
                    <m:oMathParaPr>
                      <m:jc m:val="centerGroup"/>
                    </m:oMathParaPr>
                    <m:oMath xmlns:m="http://schemas.openxmlformats.org/officeDocument/2006/math">
                      <m:r>
                        <a:rPr lang="en-US" altLang="zh-CN" sz="1600" i="1" kern="100">
                          <a:effectLst/>
                          <a:latin typeface="Cambria Math" panose="02040503050406030204" charset="0"/>
                          <a:cs typeface="+mn-ea"/>
                          <a:sym typeface="+mn-lt"/>
                        </a:rPr>
                        <m:t>𝑧</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ℎ</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𝑥</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d>
                        </m:e>
                      </m:d>
                      <m:r>
                        <a:rPr lang="en-US" altLang="zh-CN" sz="1600" i="1" kern="100">
                          <a:effectLst/>
                          <a:latin typeface="Cambria Math" panose="02040503050406030204" charset="0"/>
                          <a:cs typeface="+mn-ea"/>
                          <a:sym typeface="+mn-lt"/>
                        </a:rPr>
                        <m:t>+</m:t>
                      </m:r>
                      <m:sSub>
                        <m:sSubPr>
                          <m:ctrlPr>
                            <a:rPr lang="zh-CN" altLang="zh-CN" sz="1600" i="1" kern="100">
                              <a:cs typeface="+mn-ea"/>
                              <a:sym typeface="+mn-lt"/>
                            </a:rPr>
                          </m:ctrlPr>
                        </m:sSubPr>
                        <m:e>
                          <m:r>
                            <a:rPr lang="en-US" altLang="zh-CN" sz="1600" b="0" i="1" kern="100" smtClean="0">
                              <a:latin typeface="Cambria Math" panose="02040503050406030204" charset="0"/>
                              <a:cs typeface="+mn-ea"/>
                              <a:sym typeface="+mn-lt"/>
                            </a:rPr>
                            <m:t>𝐻</m:t>
                          </m:r>
                        </m:e>
                        <m:sub>
                          <m:r>
                            <a:rPr lang="en-US" altLang="zh-CN" sz="1600" i="1" kern="100">
                              <a:latin typeface="Cambria Math" panose="02040503050406030204" charset="0"/>
                              <a:cs typeface="+mn-ea"/>
                              <a:sym typeface="+mn-lt"/>
                            </a:rPr>
                            <m:t>𝑥</m:t>
                          </m:r>
                        </m:sub>
                      </m:sSub>
                      <m:d>
                        <m:dPr>
                          <m:ctrlPr>
                            <a:rPr lang="en-US" altLang="zh-CN" sz="1600" i="1" kern="100">
                              <a:cs typeface="+mn-ea"/>
                              <a:sym typeface="+mn-lt"/>
                            </a:rPr>
                          </m:ctrlPr>
                        </m:dPr>
                        <m:e>
                          <m:acc>
                            <m:accPr>
                              <m:ctrlPr>
                                <a:rPr lang="zh-CN" altLang="zh-CN" sz="1600" i="1" kern="100">
                                  <a:cs typeface="+mn-ea"/>
                                  <a:sym typeface="+mn-lt"/>
                                </a:rPr>
                              </m:ctrlPr>
                            </m:accPr>
                            <m:e>
                              <m:r>
                                <a:rPr lang="en-US" altLang="zh-CN" sz="1600" i="1" kern="100">
                                  <a:latin typeface="Cambria Math" panose="02040503050406030204" charset="0"/>
                                  <a:cs typeface="+mn-ea"/>
                                  <a:sym typeface="+mn-lt"/>
                                </a:rPr>
                                <m:t>𝑥</m:t>
                              </m:r>
                            </m:e>
                          </m:acc>
                          <m:d>
                            <m:dPr>
                              <m:ctrlPr>
                                <a:rPr lang="zh-CN" altLang="zh-CN" sz="1600" i="1" kern="100">
                                  <a:cs typeface="+mn-ea"/>
                                  <a:sym typeface="+mn-lt"/>
                                </a:rPr>
                              </m:ctrlPr>
                            </m:dPr>
                            <m:e>
                              <m:r>
                                <a:rPr lang="en-US" altLang="zh-CN" sz="1600" i="1" kern="100">
                                  <a:latin typeface="Cambria Math" panose="02040503050406030204" charset="0"/>
                                  <a:cs typeface="+mn-ea"/>
                                  <a:sym typeface="+mn-lt"/>
                                </a:rPr>
                                <m:t>𝑘</m:t>
                              </m:r>
                              <m:r>
                                <a:rPr lang="en-US" altLang="zh-CN" sz="1600" b="0" i="1" kern="100" smtClean="0">
                                  <a:latin typeface="Cambria Math" panose="02040503050406030204" charset="0"/>
                                  <a:cs typeface="+mn-ea"/>
                                  <a:sym typeface="+mn-lt"/>
                                </a:rPr>
                                <m:t>+</m:t>
                              </m:r>
                              <m:r>
                                <a:rPr lang="en-US" altLang="zh-CN" sz="1600" b="0" i="1" kern="100" smtClean="0">
                                  <a:latin typeface="Cambria Math" panose="02040503050406030204" charset="0"/>
                                  <a:cs typeface="+mn-ea"/>
                                  <a:sym typeface="+mn-lt"/>
                                </a:rPr>
                                <m:t>1</m:t>
                              </m:r>
                            </m:e>
                            <m:e>
                              <m:r>
                                <a:rPr lang="en-US" altLang="zh-CN" sz="1600" i="1" kern="100">
                                  <a:latin typeface="Cambria Math" panose="02040503050406030204" charset="0"/>
                                  <a:cs typeface="+mn-ea"/>
                                  <a:sym typeface="+mn-lt"/>
                                </a:rPr>
                                <m:t>𝑘</m:t>
                              </m:r>
                            </m:e>
                          </m:d>
                          <m:r>
                            <a:rPr lang="en-US" altLang="zh-CN" sz="1600" b="0" i="1" kern="100" smtClean="0">
                              <a:latin typeface="Cambria Math" panose="02040503050406030204" charset="0"/>
                              <a:cs typeface="+mn-ea"/>
                              <a:sym typeface="+mn-lt"/>
                            </a:rPr>
                            <m:t>−</m:t>
                          </m:r>
                          <m:r>
                            <a:rPr lang="en-US" altLang="zh-CN" sz="1600" i="1" kern="100">
                              <a:latin typeface="Cambria Math" panose="02040503050406030204" charset="0"/>
                              <a:cs typeface="+mn-ea"/>
                              <a:sym typeface="+mn-lt"/>
                            </a:rPr>
                            <m:t>𝑥</m:t>
                          </m:r>
                          <m:d>
                            <m:dPr>
                              <m:ctrlPr>
                                <a:rPr lang="zh-CN" altLang="zh-CN" sz="1600" i="1" kern="100">
                                  <a:cs typeface="+mn-ea"/>
                                  <a:sym typeface="+mn-lt"/>
                                </a:rPr>
                              </m:ctrlPr>
                            </m:dPr>
                            <m:e>
                              <m:r>
                                <a:rPr lang="en-US" altLang="zh-CN" sz="1600" i="1" kern="100">
                                  <a:latin typeface="Cambria Math" panose="02040503050406030204" charset="0"/>
                                  <a:cs typeface="+mn-ea"/>
                                  <a:sym typeface="+mn-lt"/>
                                </a:rPr>
                                <m:t>𝑘</m:t>
                              </m:r>
                            </m:e>
                          </m:d>
                        </m:e>
                      </m:d>
                      <m:r>
                        <a:rPr lang="en-US" altLang="zh-CN" sz="1600" b="0" i="1" kern="100" smtClean="0">
                          <a:latin typeface="Cambria Math" panose="02040503050406030204" charset="0"/>
                          <a:cs typeface="+mn-ea"/>
                          <a:sym typeface="+mn-lt"/>
                        </a:rPr>
                        <m:t>+</m:t>
                      </m:r>
                      <m:sSub>
                        <m:sSubPr>
                          <m:ctrlPr>
                            <a:rPr lang="zh-CN" altLang="zh-CN" sz="1600" i="1" kern="100">
                              <a:cs typeface="+mn-ea"/>
                              <a:sym typeface="+mn-lt"/>
                            </a:rPr>
                          </m:ctrlPr>
                        </m:sSubPr>
                        <m:e>
                          <m:r>
                            <a:rPr lang="en-US" altLang="zh-CN" sz="1600" i="1" kern="100">
                              <a:latin typeface="Cambria Math" panose="02040503050406030204" charset="0"/>
                              <a:cs typeface="+mn-ea"/>
                              <a:sym typeface="+mn-lt"/>
                            </a:rPr>
                            <m:t>𝐻</m:t>
                          </m:r>
                        </m:e>
                        <m:sub>
                          <m:r>
                            <a:rPr lang="en-US" altLang="zh-CN" sz="1600" b="0" i="1" kern="100" smtClean="0">
                              <a:latin typeface="Cambria Math" panose="02040503050406030204" charset="0"/>
                              <a:cs typeface="+mn-ea"/>
                              <a:sym typeface="+mn-lt"/>
                            </a:rPr>
                            <m:t>𝑊</m:t>
                          </m:r>
                        </m:sub>
                      </m:sSub>
                      <m:r>
                        <a:rPr lang="en-US" altLang="zh-CN" sz="1600" i="1" kern="100">
                          <a:effectLst/>
                          <a:latin typeface="Cambria Math" panose="02040503050406030204" charset="0"/>
                          <a:cs typeface="+mn-ea"/>
                          <a:sym typeface="+mn-lt"/>
                        </a:rPr>
                        <m:t>𝑤</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d>
                    </m:oMath>
                  </m:oMathPara>
                </a14:m>
                <a:endParaRPr lang="zh-CN" altLang="zh-CN" sz="1200" kern="100" dirty="0">
                  <a:effectLst/>
                  <a:cs typeface="+mn-ea"/>
                  <a:sym typeface="+mn-lt"/>
                </a:endParaRPr>
              </a:p>
            </p:txBody>
          </p:sp>
        </mc:Choice>
        <mc:Fallback>
          <p:sp>
            <p:nvSpPr>
              <p:cNvPr id="16" name="文本框 15"/>
              <p:cNvSpPr txBox="1">
                <a:spLocks noRot="1" noChangeAspect="1" noMove="1" noResize="1" noEditPoints="1" noAdjustHandles="1" noChangeArrowheads="1" noChangeShapeType="1" noTextEdit="1"/>
              </p:cNvSpPr>
              <p:nvPr/>
            </p:nvSpPr>
            <p:spPr>
              <a:xfrm>
                <a:off x="6009369" y="2945062"/>
                <a:ext cx="6094428" cy="832920"/>
              </a:xfrm>
              <a:prstGeom prst="rect">
                <a:avLst/>
              </a:prstGeom>
              <a:blipFill rotWithShape="1">
                <a:blip r:embed="rId2"/>
                <a:stretch>
                  <a:fillRect l="-6" t="-68" r="1" b="44"/>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文本框 16"/>
              <p:cNvSpPr txBox="1"/>
              <p:nvPr/>
            </p:nvSpPr>
            <p:spPr>
              <a:xfrm>
                <a:off x="7207885" y="1101090"/>
                <a:ext cx="4331970" cy="1101725"/>
              </a:xfrm>
              <a:prstGeom prst="rect">
                <a:avLst/>
              </a:prstGeom>
              <a:noFill/>
            </p:spPr>
            <p:txBody>
              <a:bodyPr wrap="square" rtlCol="0">
                <a:spAutoFit/>
              </a:bodyPr>
              <a:lstStyle/>
              <a:p>
                <a:r>
                  <a:rPr lang="en-US" altLang="zh-CN" sz="1600" dirty="0">
                    <a:solidFill>
                      <a:srgbClr val="FF0000"/>
                    </a:solidFill>
                    <a:cs typeface="+mn-ea"/>
                    <a:sym typeface="+mn-lt"/>
                  </a:rPr>
                  <a:t>x is the state, z is the observation, f is the formulation of system, u is input, h is the sensor model, v and k are disturbance and error.</a:t>
                </a:r>
                <a:r>
                  <a:rPr lang="zh-CN" altLang="zh-CN" sz="1600" dirty="0">
                    <a:solidFill>
                      <a:srgbClr val="FF0000"/>
                    </a:solidFill>
                    <a:effectLst/>
                    <a:cs typeface="+mn-ea"/>
                    <a:sym typeface="+mn-lt"/>
                  </a:rPr>
                  <a:t> </a:t>
                </a:r>
                <a14:m>
                  <m:oMath xmlns:m="http://schemas.openxmlformats.org/officeDocument/2006/math">
                    <m:sSub>
                      <m:sSubPr>
                        <m:ctrlPr>
                          <a:rPr lang="zh-CN" altLang="zh-CN" sz="1600" i="1">
                            <a:solidFill>
                              <a:srgbClr val="FF0000"/>
                            </a:solidFill>
                            <a:effectLst/>
                            <a:cs typeface="+mn-ea"/>
                            <a:sym typeface="+mn-lt"/>
                          </a:rPr>
                        </m:ctrlPr>
                      </m:sSubPr>
                      <m:e>
                        <m:r>
                          <a:rPr lang="en-US" altLang="zh-CN" sz="1600" i="1">
                            <a:solidFill>
                              <a:srgbClr val="FF0000"/>
                            </a:solidFill>
                            <a:effectLst/>
                            <a:latin typeface="Cambria Math" panose="02040503050406030204" charset="0"/>
                            <a:cs typeface="+mn-ea"/>
                            <a:sym typeface="+mn-lt"/>
                          </a:rPr>
                          <m:t>𝐹</m:t>
                        </m:r>
                      </m:e>
                      <m:sub>
                        <m:r>
                          <a:rPr lang="en-US" altLang="zh-CN" sz="1600" i="1">
                            <a:solidFill>
                              <a:srgbClr val="FF0000"/>
                            </a:solidFill>
                            <a:effectLst/>
                            <a:latin typeface="Cambria Math" panose="02040503050406030204" charset="0"/>
                            <a:cs typeface="+mn-ea"/>
                            <a:sym typeface="+mn-lt"/>
                          </a:rPr>
                          <m:t>𝑥</m:t>
                        </m:r>
                      </m:sub>
                    </m:sSub>
                    <m:r>
                      <a:rPr lang="en-US" altLang="zh-CN" sz="1600" i="1">
                        <a:solidFill>
                          <a:srgbClr val="FF0000"/>
                        </a:solidFill>
                        <a:effectLst/>
                        <a:latin typeface="Cambria Math" panose="02040503050406030204" charset="0"/>
                        <a:cs typeface="+mn-ea"/>
                        <a:sym typeface="+mn-lt"/>
                      </a:rPr>
                      <m:t>,</m:t>
                    </m:r>
                    <m:sSub>
                      <m:sSubPr>
                        <m:ctrlPr>
                          <a:rPr lang="zh-CN" altLang="zh-CN" sz="1600" i="1">
                            <a:solidFill>
                              <a:srgbClr val="FF0000"/>
                            </a:solidFill>
                            <a:effectLst/>
                            <a:cs typeface="+mn-ea"/>
                            <a:sym typeface="+mn-lt"/>
                          </a:rPr>
                        </m:ctrlPr>
                      </m:sSubPr>
                      <m:e>
                        <m:r>
                          <a:rPr lang="en-US" altLang="zh-CN" sz="1600" i="1">
                            <a:solidFill>
                              <a:srgbClr val="FF0000"/>
                            </a:solidFill>
                            <a:effectLst/>
                            <a:latin typeface="Cambria Math" panose="02040503050406030204" charset="0"/>
                            <a:cs typeface="+mn-ea"/>
                            <a:sym typeface="+mn-lt"/>
                          </a:rPr>
                          <m:t>𝐹</m:t>
                        </m:r>
                      </m:e>
                      <m:sub>
                        <m:r>
                          <a:rPr lang="en-US" altLang="zh-CN" sz="1600" i="1">
                            <a:solidFill>
                              <a:srgbClr val="FF0000"/>
                            </a:solidFill>
                            <a:effectLst/>
                            <a:latin typeface="Cambria Math" panose="02040503050406030204" charset="0"/>
                            <a:cs typeface="+mn-ea"/>
                            <a:sym typeface="+mn-lt"/>
                          </a:rPr>
                          <m:t>𝑢</m:t>
                        </m:r>
                      </m:sub>
                    </m:sSub>
                    <m:r>
                      <a:rPr lang="en-US" altLang="zh-CN" sz="1600" i="1">
                        <a:solidFill>
                          <a:srgbClr val="FF0000"/>
                        </a:solidFill>
                        <a:effectLst/>
                        <a:latin typeface="Cambria Math" panose="02040503050406030204" charset="0"/>
                        <a:cs typeface="+mn-ea"/>
                        <a:sym typeface="+mn-lt"/>
                      </a:rPr>
                      <m:t>,</m:t>
                    </m:r>
                    <m:sSub>
                      <m:sSubPr>
                        <m:ctrlPr>
                          <a:rPr lang="zh-CN" altLang="zh-CN" sz="1600" i="1">
                            <a:solidFill>
                              <a:srgbClr val="FF0000"/>
                            </a:solidFill>
                            <a:effectLst/>
                            <a:cs typeface="+mn-ea"/>
                            <a:sym typeface="+mn-lt"/>
                          </a:rPr>
                        </m:ctrlPr>
                      </m:sSubPr>
                      <m:e>
                        <m:r>
                          <a:rPr lang="en-US" altLang="zh-CN" sz="1600" i="1">
                            <a:solidFill>
                              <a:srgbClr val="FF0000"/>
                            </a:solidFill>
                            <a:effectLst/>
                            <a:latin typeface="Cambria Math" panose="02040503050406030204" charset="0"/>
                            <a:cs typeface="+mn-ea"/>
                            <a:sym typeface="+mn-lt"/>
                          </a:rPr>
                          <m:t>𝐹</m:t>
                        </m:r>
                      </m:e>
                      <m:sub>
                        <m:r>
                          <a:rPr lang="en-US" altLang="zh-CN" sz="1600" i="1">
                            <a:solidFill>
                              <a:srgbClr val="FF0000"/>
                            </a:solidFill>
                            <a:effectLst/>
                            <a:latin typeface="Cambria Math" panose="02040503050406030204" charset="0"/>
                            <a:cs typeface="+mn-ea"/>
                            <a:sym typeface="+mn-lt"/>
                          </a:rPr>
                          <m:t>𝑣</m:t>
                        </m:r>
                      </m:sub>
                    </m:sSub>
                    <m:r>
                      <a:rPr lang="en-US" altLang="zh-CN" sz="1600" i="1">
                        <a:solidFill>
                          <a:srgbClr val="FF0000"/>
                        </a:solidFill>
                        <a:effectLst/>
                        <a:latin typeface="Cambria Math" panose="02040503050406030204" charset="0"/>
                        <a:cs typeface="+mn-ea"/>
                        <a:sym typeface="+mn-lt"/>
                      </a:rPr>
                      <m:t>,</m:t>
                    </m:r>
                    <m:sSub>
                      <m:sSubPr>
                        <m:ctrlPr>
                          <a:rPr lang="zh-CN" altLang="zh-CN" sz="1600" i="1">
                            <a:solidFill>
                              <a:srgbClr val="FF0000"/>
                            </a:solidFill>
                            <a:effectLst/>
                            <a:cs typeface="+mn-ea"/>
                            <a:sym typeface="+mn-lt"/>
                          </a:rPr>
                        </m:ctrlPr>
                      </m:sSubPr>
                      <m:e>
                        <m:r>
                          <a:rPr lang="en-US" altLang="zh-CN" sz="1600" i="1">
                            <a:solidFill>
                              <a:srgbClr val="FF0000"/>
                            </a:solidFill>
                            <a:effectLst/>
                            <a:latin typeface="Cambria Math" panose="02040503050406030204" charset="0"/>
                            <a:cs typeface="+mn-ea"/>
                            <a:sym typeface="+mn-lt"/>
                          </a:rPr>
                          <m:t>𝐻</m:t>
                        </m:r>
                      </m:e>
                      <m:sub>
                        <m:r>
                          <a:rPr lang="en-US" altLang="zh-CN" sz="1600" i="1">
                            <a:solidFill>
                              <a:srgbClr val="FF0000"/>
                            </a:solidFill>
                            <a:effectLst/>
                            <a:latin typeface="Cambria Math" panose="02040503050406030204" charset="0"/>
                            <a:cs typeface="+mn-ea"/>
                            <a:sym typeface="+mn-lt"/>
                          </a:rPr>
                          <m:t>𝑥</m:t>
                        </m:r>
                      </m:sub>
                    </m:sSub>
                    <m:r>
                      <a:rPr lang="en-US" altLang="zh-CN" sz="1600" i="1">
                        <a:solidFill>
                          <a:srgbClr val="FF0000"/>
                        </a:solidFill>
                        <a:effectLst/>
                        <a:latin typeface="Cambria Math" panose="02040503050406030204" charset="0"/>
                        <a:cs typeface="+mn-ea"/>
                        <a:sym typeface="+mn-lt"/>
                      </a:rPr>
                      <m:t>,</m:t>
                    </m:r>
                    <m:sSub>
                      <m:sSubPr>
                        <m:ctrlPr>
                          <a:rPr lang="zh-CN" altLang="zh-CN" sz="1600" i="1">
                            <a:solidFill>
                              <a:srgbClr val="FF0000"/>
                            </a:solidFill>
                            <a:effectLst/>
                            <a:cs typeface="+mn-ea"/>
                            <a:sym typeface="+mn-lt"/>
                          </a:rPr>
                        </m:ctrlPr>
                      </m:sSubPr>
                      <m:e>
                        <m:r>
                          <a:rPr lang="en-US" altLang="zh-CN" sz="1600" i="1">
                            <a:solidFill>
                              <a:srgbClr val="FF0000"/>
                            </a:solidFill>
                            <a:effectLst/>
                            <a:latin typeface="Cambria Math" panose="02040503050406030204" charset="0"/>
                            <a:cs typeface="+mn-ea"/>
                            <a:sym typeface="+mn-lt"/>
                          </a:rPr>
                          <m:t>𝐻</m:t>
                        </m:r>
                      </m:e>
                      <m:sub>
                        <m:r>
                          <a:rPr lang="en-US" altLang="zh-CN" sz="1600" i="1">
                            <a:solidFill>
                              <a:srgbClr val="FF0000"/>
                            </a:solidFill>
                            <a:effectLst/>
                            <a:latin typeface="Cambria Math" panose="02040503050406030204" charset="0"/>
                            <a:cs typeface="+mn-ea"/>
                            <a:sym typeface="+mn-lt"/>
                          </a:rPr>
                          <m:t>𝑤</m:t>
                        </m:r>
                      </m:sub>
                    </m:sSub>
                  </m:oMath>
                </a14:m>
                <a:r>
                  <a:rPr lang="en-US" altLang="zh-CN" sz="1600" dirty="0">
                    <a:solidFill>
                      <a:srgbClr val="FF0000"/>
                    </a:solidFill>
                    <a:effectLst/>
                    <a:cs typeface="+mn-ea"/>
                    <a:sym typeface="+mn-lt"/>
                  </a:rPr>
                  <a:t> are Jacobian matrices of h and f</a:t>
                </a:r>
                <a:endParaRPr lang="zh-CN" altLang="en-US" sz="1600" dirty="0">
                  <a:solidFill>
                    <a:srgbClr val="FF0000"/>
                  </a:solidFill>
                  <a:cs typeface="+mn-ea"/>
                  <a:sym typeface="+mn-lt"/>
                </a:endParaRPr>
              </a:p>
            </p:txBody>
          </p:sp>
        </mc:Choice>
        <mc:Fallback>
          <p:sp>
            <p:nvSpPr>
              <p:cNvPr id="17" name="文本框 16"/>
              <p:cNvSpPr txBox="1">
                <a:spLocks noRot="1" noChangeAspect="1" noMove="1" noResize="1" noEditPoints="1" noAdjustHandles="1" noChangeArrowheads="1" noChangeShapeType="1" noTextEdit="1"/>
              </p:cNvSpPr>
              <p:nvPr/>
            </p:nvSpPr>
            <p:spPr>
              <a:xfrm>
                <a:off x="7207885" y="1101090"/>
                <a:ext cx="4331970" cy="1101725"/>
              </a:xfrm>
              <a:prstGeom prst="rect">
                <a:avLst/>
              </a:prstGeom>
              <a:blipFill rotWithShape="1">
                <a:blip r:embed="rId3"/>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3" name="文本框 22"/>
              <p:cNvSpPr txBox="1"/>
              <p:nvPr/>
            </p:nvSpPr>
            <p:spPr>
              <a:xfrm>
                <a:off x="-24269" y="5037740"/>
                <a:ext cx="6141562" cy="816121"/>
              </a:xfrm>
              <a:prstGeom prst="rect">
                <a:avLst/>
              </a:prstGeom>
              <a:noFill/>
            </p:spPr>
            <p:txBody>
              <a:bodyPr wrap="square">
                <a:spAutoFit/>
              </a:bodyPr>
              <a:lstStyle/>
              <a:p>
                <a:pPr algn="l"/>
                <a14:m>
                  <m:oMathPara xmlns:m="http://schemas.openxmlformats.org/officeDocument/2006/math">
                    <m:oMathParaPr>
                      <m:jc m:val="centerGroup"/>
                    </m:oMathParaPr>
                    <m:oMath xmlns:m="http://schemas.openxmlformats.org/officeDocument/2006/math">
                      <m:acc>
                        <m:accPr>
                          <m:ctrlPr>
                            <a:rPr lang="zh-CN" altLang="zh-CN" sz="1600" i="1" kern="100" smtClean="0">
                              <a:effectLst/>
                              <a:cs typeface="+mn-ea"/>
                              <a:sym typeface="+mn-lt"/>
                            </a:rPr>
                          </m:ctrlPr>
                        </m:accPr>
                        <m:e>
                          <m:r>
                            <a:rPr lang="en-US" altLang="zh-CN" sz="1600" i="1" kern="100">
                              <a:effectLst/>
                              <a:latin typeface="Cambria Math" panose="02040503050406030204" charset="0"/>
                              <a:cs typeface="+mn-ea"/>
                              <a:sym typeface="+mn-lt"/>
                            </a:rPr>
                            <m:t>𝑥</m:t>
                          </m:r>
                        </m:e>
                      </m:acc>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e>
                          <m:r>
                            <a:rPr lang="en-US" altLang="zh-CN" sz="1600" i="1" kern="100">
                              <a:effectLst/>
                              <a:latin typeface="Cambria Math" panose="02040503050406030204" charset="0"/>
                              <a:cs typeface="+mn-ea"/>
                              <a:sym typeface="+mn-lt"/>
                            </a:rPr>
                            <m:t>𝑘</m:t>
                          </m:r>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𝑓</m:t>
                      </m:r>
                      <m:d>
                        <m:dPr>
                          <m:ctrlPr>
                            <a:rPr lang="zh-CN" altLang="zh-CN" sz="1600" i="1" kern="100">
                              <a:effectLst/>
                              <a:cs typeface="+mn-ea"/>
                              <a:sym typeface="+mn-lt"/>
                            </a:rPr>
                          </m:ctrlPr>
                        </m:dPr>
                        <m:e>
                          <m:acc>
                            <m:accPr>
                              <m:ctrlPr>
                                <a:rPr lang="zh-CN" altLang="zh-CN" sz="1600" i="1" kern="100">
                                  <a:effectLst/>
                                  <a:cs typeface="+mn-ea"/>
                                  <a:sym typeface="+mn-lt"/>
                                </a:rPr>
                              </m:ctrlPr>
                            </m:accPr>
                            <m:e>
                              <m:r>
                                <a:rPr lang="en-US" altLang="zh-CN" sz="1600" i="1" kern="100">
                                  <a:effectLst/>
                                  <a:latin typeface="Cambria Math" panose="02040503050406030204" charset="0"/>
                                  <a:cs typeface="+mn-ea"/>
                                  <a:sym typeface="+mn-lt"/>
                                </a:rPr>
                                <m:t>𝑥</m:t>
                              </m:r>
                            </m:e>
                          </m:acc>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e>
                              <m:r>
                                <a:rPr lang="en-US" altLang="zh-CN" sz="1600" i="1" kern="100">
                                  <a:effectLst/>
                                  <a:latin typeface="Cambria Math" panose="02040503050406030204" charset="0"/>
                                  <a:cs typeface="+mn-ea"/>
                                  <a:sym typeface="+mn-lt"/>
                                </a:rPr>
                                <m:t>𝑘</m:t>
                              </m:r>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𝑢</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e>
                          </m:d>
                        </m:e>
                      </m:d>
                    </m:oMath>
                  </m:oMathPara>
                </a14:m>
                <a:endParaRPr lang="en-US" altLang="zh-CN" sz="1200" kern="100" dirty="0">
                  <a:effectLst/>
                  <a:cs typeface="+mn-ea"/>
                  <a:sym typeface="+mn-lt"/>
                </a:endParaRPr>
              </a:p>
              <a:p>
                <a:pPr algn="l"/>
                <a:endParaRPr lang="zh-CN" altLang="zh-CN" sz="1200" kern="100" dirty="0">
                  <a:effectLst/>
                  <a:cs typeface="+mn-ea"/>
                  <a:sym typeface="+mn-lt"/>
                </a:endParaRPr>
              </a:p>
              <a:p>
                <a:pPr algn="l"/>
                <a14:m>
                  <m:oMathPara xmlns:m="http://schemas.openxmlformats.org/officeDocument/2006/math">
                    <m:oMathParaPr>
                      <m:jc m:val="centerGroup"/>
                    </m:oMathParaPr>
                    <m:oMath xmlns:m="http://schemas.openxmlformats.org/officeDocument/2006/math">
                      <m:acc>
                        <m:accPr>
                          <m:ctrlPr>
                            <a:rPr lang="zh-CN" altLang="zh-CN" sz="1600" i="1" kern="100">
                              <a:effectLst/>
                              <a:cs typeface="+mn-ea"/>
                              <a:sym typeface="+mn-lt"/>
                            </a:rPr>
                          </m:ctrlPr>
                        </m:accPr>
                        <m:e>
                          <m:r>
                            <a:rPr lang="en-US" altLang="zh-CN" sz="1600" i="1" kern="100">
                              <a:effectLst/>
                              <a:latin typeface="Cambria Math" panose="02040503050406030204" charset="0"/>
                              <a:cs typeface="+mn-ea"/>
                              <a:sym typeface="+mn-lt"/>
                            </a:rPr>
                            <m:t>𝑃</m:t>
                          </m:r>
                        </m:e>
                      </m:acc>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 = </m:t>
                      </m:r>
                      <m:sSub>
                        <m:sSubPr>
                          <m:ctrlPr>
                            <a:rPr lang="zh-CN" altLang="zh-CN" sz="1600" i="1" kern="100">
                              <a:effectLst/>
                              <a:cs typeface="+mn-ea"/>
                              <a:sym typeface="+mn-lt"/>
                            </a:rPr>
                          </m:ctrlPr>
                        </m:sSubPr>
                        <m:e>
                          <m:r>
                            <a:rPr lang="en-US" altLang="zh-CN" sz="1600" i="1" kern="100">
                              <a:effectLst/>
                              <a:latin typeface="Cambria Math" panose="02040503050406030204" charset="0"/>
                              <a:cs typeface="+mn-ea"/>
                              <a:sym typeface="+mn-lt"/>
                            </a:rPr>
                            <m:t>𝐹</m:t>
                          </m:r>
                        </m:e>
                        <m:sub>
                          <m:r>
                            <a:rPr lang="en-US" altLang="zh-CN" sz="1600" i="1" kern="100">
                              <a:effectLst/>
                              <a:latin typeface="Cambria Math" panose="02040503050406030204" charset="0"/>
                              <a:cs typeface="+mn-ea"/>
                              <a:sym typeface="+mn-lt"/>
                            </a:rPr>
                            <m:t>𝑥</m:t>
                          </m:r>
                        </m:sub>
                      </m:sSub>
                      <m:acc>
                        <m:accPr>
                          <m:ctrlPr>
                            <a:rPr lang="zh-CN" altLang="zh-CN" sz="1600" i="1" kern="100">
                              <a:effectLst/>
                              <a:cs typeface="+mn-ea"/>
                              <a:sym typeface="+mn-lt"/>
                            </a:rPr>
                          </m:ctrlPr>
                        </m:accPr>
                        <m:e>
                          <m:r>
                            <a:rPr lang="en-US" altLang="zh-CN" sz="1600" i="1" kern="100">
                              <a:effectLst/>
                              <a:latin typeface="Cambria Math" panose="02040503050406030204" charset="0"/>
                              <a:cs typeface="+mn-ea"/>
                              <a:sym typeface="+mn-lt"/>
                            </a:rPr>
                            <m:t>𝑃</m:t>
                          </m:r>
                        </m:e>
                      </m:acc>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sSup>
                        <m:sSupPr>
                          <m:ctrlPr>
                            <a:rPr lang="zh-CN" altLang="zh-CN" sz="1600" i="1" kern="100">
                              <a:effectLst/>
                              <a:cs typeface="+mn-ea"/>
                              <a:sym typeface="+mn-lt"/>
                            </a:rPr>
                          </m:ctrlPr>
                        </m:sSupPr>
                        <m:e>
                          <m:sSub>
                            <m:sSubPr>
                              <m:ctrlPr>
                                <a:rPr lang="zh-CN" altLang="zh-CN" sz="1600" i="1" kern="100">
                                  <a:effectLst/>
                                  <a:cs typeface="+mn-ea"/>
                                  <a:sym typeface="+mn-lt"/>
                                </a:rPr>
                              </m:ctrlPr>
                            </m:sSubPr>
                            <m:e>
                              <m:r>
                                <a:rPr lang="en-US" altLang="zh-CN" sz="1600" i="1" kern="100">
                                  <a:effectLst/>
                                  <a:latin typeface="Cambria Math" panose="02040503050406030204" charset="0"/>
                                  <a:cs typeface="+mn-ea"/>
                                  <a:sym typeface="+mn-lt"/>
                                </a:rPr>
                                <m:t>𝐹</m:t>
                              </m:r>
                            </m:e>
                            <m:sub>
                              <m:r>
                                <a:rPr lang="en-US" altLang="zh-CN" sz="1600" i="1" kern="100">
                                  <a:effectLst/>
                                  <a:latin typeface="Cambria Math" panose="02040503050406030204" charset="0"/>
                                  <a:cs typeface="+mn-ea"/>
                                  <a:sym typeface="+mn-lt"/>
                                </a:rPr>
                                <m:t>𝑥</m:t>
                              </m:r>
                            </m:sub>
                          </m:sSub>
                        </m:e>
                        <m:sup>
                          <m:r>
                            <a:rPr lang="en-US" altLang="zh-CN" sz="1600" i="1" kern="100">
                              <a:effectLst/>
                              <a:latin typeface="Cambria Math" panose="02040503050406030204" charset="0"/>
                              <a:cs typeface="+mn-ea"/>
                              <a:sym typeface="+mn-lt"/>
                            </a:rPr>
                            <m:t>𝑇</m:t>
                          </m:r>
                        </m:sup>
                      </m:sSup>
                      <m:r>
                        <a:rPr lang="en-US" altLang="zh-CN" sz="1600" i="1" kern="100">
                          <a:effectLst/>
                          <a:latin typeface="Cambria Math" panose="02040503050406030204" charset="0"/>
                          <a:cs typeface="+mn-ea"/>
                          <a:sym typeface="+mn-lt"/>
                        </a:rPr>
                        <m:t>+</m:t>
                      </m:r>
                      <m:sSub>
                        <m:sSubPr>
                          <m:ctrlPr>
                            <a:rPr lang="zh-CN" altLang="zh-CN" sz="1600" i="1" kern="100">
                              <a:effectLst/>
                              <a:cs typeface="+mn-ea"/>
                              <a:sym typeface="+mn-lt"/>
                            </a:rPr>
                          </m:ctrlPr>
                        </m:sSubPr>
                        <m:e>
                          <m:r>
                            <a:rPr lang="en-US" altLang="zh-CN" sz="1600" i="1" kern="100">
                              <a:effectLst/>
                              <a:latin typeface="Cambria Math" panose="02040503050406030204" charset="0"/>
                              <a:cs typeface="+mn-ea"/>
                              <a:sym typeface="+mn-lt"/>
                            </a:rPr>
                            <m:t>𝐹</m:t>
                          </m:r>
                        </m:e>
                        <m:sub>
                          <m:r>
                            <a:rPr lang="en-US" altLang="zh-CN" sz="1600" i="1" kern="100">
                              <a:effectLst/>
                              <a:latin typeface="Cambria Math" panose="02040503050406030204" charset="0"/>
                              <a:cs typeface="+mn-ea"/>
                              <a:sym typeface="+mn-lt"/>
                            </a:rPr>
                            <m:t>𝑣</m:t>
                          </m:r>
                        </m:sub>
                      </m:sSub>
                      <m:acc>
                        <m:accPr>
                          <m:ctrlPr>
                            <a:rPr lang="zh-CN" altLang="zh-CN" sz="1600" i="1" kern="100">
                              <a:effectLst/>
                              <a:cs typeface="+mn-ea"/>
                              <a:sym typeface="+mn-lt"/>
                            </a:rPr>
                          </m:ctrlPr>
                        </m:accPr>
                        <m:e>
                          <m:r>
                            <a:rPr lang="en-US" altLang="zh-CN" sz="1600" i="1" kern="100">
                              <a:effectLst/>
                              <a:latin typeface="Cambria Math" panose="02040503050406030204" charset="0"/>
                              <a:cs typeface="+mn-ea"/>
                              <a:sym typeface="+mn-lt"/>
                            </a:rPr>
                            <m:t>𝑉</m:t>
                          </m:r>
                        </m:e>
                      </m:acc>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sSup>
                        <m:sSupPr>
                          <m:ctrlPr>
                            <a:rPr lang="zh-CN" altLang="zh-CN" sz="1600" i="1" kern="100">
                              <a:effectLst/>
                              <a:cs typeface="+mn-ea"/>
                              <a:sym typeface="+mn-lt"/>
                            </a:rPr>
                          </m:ctrlPr>
                        </m:sSupPr>
                        <m:e>
                          <m:sSub>
                            <m:sSubPr>
                              <m:ctrlPr>
                                <a:rPr lang="zh-CN" altLang="zh-CN" sz="1600" i="1" kern="100">
                                  <a:effectLst/>
                                  <a:cs typeface="+mn-ea"/>
                                  <a:sym typeface="+mn-lt"/>
                                </a:rPr>
                              </m:ctrlPr>
                            </m:sSubPr>
                            <m:e>
                              <m:r>
                                <a:rPr lang="en-US" altLang="zh-CN" sz="1600" i="1" kern="100">
                                  <a:effectLst/>
                                  <a:latin typeface="Cambria Math" panose="02040503050406030204" charset="0"/>
                                  <a:cs typeface="+mn-ea"/>
                                  <a:sym typeface="+mn-lt"/>
                                </a:rPr>
                                <m:t>𝐹</m:t>
                              </m:r>
                            </m:e>
                            <m:sub>
                              <m:r>
                                <a:rPr lang="en-US" altLang="zh-CN" sz="1600" i="1" kern="100">
                                  <a:effectLst/>
                                  <a:latin typeface="Cambria Math" panose="02040503050406030204" charset="0"/>
                                  <a:cs typeface="+mn-ea"/>
                                  <a:sym typeface="+mn-lt"/>
                                </a:rPr>
                                <m:t>𝑣</m:t>
                              </m:r>
                            </m:sub>
                          </m:sSub>
                        </m:e>
                        <m:sup>
                          <m:r>
                            <a:rPr lang="en-US" altLang="zh-CN" sz="1600" i="1" kern="100">
                              <a:effectLst/>
                              <a:latin typeface="Cambria Math" panose="02040503050406030204" charset="0"/>
                              <a:cs typeface="+mn-ea"/>
                              <a:sym typeface="+mn-lt"/>
                            </a:rPr>
                            <m:t>𝑇</m:t>
                          </m:r>
                        </m:sup>
                      </m:sSup>
                    </m:oMath>
                  </m:oMathPara>
                </a14:m>
                <a:endParaRPr lang="zh-CN" altLang="zh-CN" sz="1200" kern="100" dirty="0">
                  <a:effectLst/>
                  <a:cs typeface="+mn-ea"/>
                  <a:sym typeface="+mn-lt"/>
                </a:endParaRPr>
              </a:p>
            </p:txBody>
          </p:sp>
        </mc:Choice>
        <mc:Fallback>
          <p:sp>
            <p:nvSpPr>
              <p:cNvPr id="23" name="文本框 22"/>
              <p:cNvSpPr txBox="1">
                <a:spLocks noRot="1" noChangeAspect="1" noMove="1" noResize="1" noEditPoints="1" noAdjustHandles="1" noChangeArrowheads="1" noChangeShapeType="1" noTextEdit="1"/>
              </p:cNvSpPr>
              <p:nvPr/>
            </p:nvSpPr>
            <p:spPr>
              <a:xfrm>
                <a:off x="-24269" y="5037740"/>
                <a:ext cx="6141562" cy="816121"/>
              </a:xfrm>
              <a:prstGeom prst="rect">
                <a:avLst/>
              </a:prstGeom>
              <a:blipFill rotWithShape="1">
                <a:blip r:embed="rId4"/>
                <a:stretch>
                  <a:fillRect l="2" t="-35" r="6" b="53"/>
                </a:stretch>
              </a:blipFill>
            </p:spPr>
            <p:txBody>
              <a:bodyPr/>
              <a:lstStyle/>
              <a:p>
                <a:r>
                  <a:rPr lang="zh-CN" altLang="en-US">
                    <a:noFill/>
                  </a:rPr>
                  <a:t> </a:t>
                </a:r>
              </a:p>
            </p:txBody>
          </p:sp>
        </mc:Fallback>
      </mc:AlternateContent>
      <p:sp>
        <p:nvSpPr>
          <p:cNvPr id="24" name="文本框 23"/>
          <p:cNvSpPr txBox="1"/>
          <p:nvPr/>
        </p:nvSpPr>
        <p:spPr>
          <a:xfrm>
            <a:off x="862318" y="4580946"/>
            <a:ext cx="5712609" cy="369332"/>
          </a:xfrm>
          <a:prstGeom prst="rect">
            <a:avLst/>
          </a:prstGeom>
          <a:noFill/>
        </p:spPr>
        <p:txBody>
          <a:bodyPr wrap="square" rtlCol="0">
            <a:spAutoFit/>
          </a:bodyPr>
          <a:lstStyle/>
          <a:p>
            <a:r>
              <a:rPr lang="en-US" dirty="0">
                <a:cs typeface="+mn-ea"/>
                <a:sym typeface="+mn-lt"/>
              </a:rPr>
              <a:t>Estimation:</a:t>
            </a:r>
            <a:endParaRPr lang="en-US" dirty="0">
              <a:cs typeface="+mn-ea"/>
              <a:sym typeface="+mn-lt"/>
            </a:endParaRPr>
          </a:p>
        </p:txBody>
      </p:sp>
      <mc:AlternateContent xmlns:mc="http://schemas.openxmlformats.org/markup-compatibility/2006">
        <mc:Choice xmlns:a14="http://schemas.microsoft.com/office/drawing/2010/main" Requires="a14">
          <p:sp>
            <p:nvSpPr>
              <p:cNvPr id="26" name="文本框 25"/>
              <p:cNvSpPr txBox="1"/>
              <p:nvPr/>
            </p:nvSpPr>
            <p:spPr>
              <a:xfrm>
                <a:off x="5671125" y="4928368"/>
                <a:ext cx="6108568" cy="1649747"/>
              </a:xfrm>
              <a:prstGeom prst="rect">
                <a:avLst/>
              </a:prstGeom>
              <a:noFill/>
            </p:spPr>
            <p:txBody>
              <a:bodyPr wrap="square">
                <a:spAutoFit/>
              </a:bodyPr>
              <a:lstStyle/>
              <a:p>
                <a:pPr algn="l">
                  <a:lnSpc>
                    <a:spcPct val="150000"/>
                  </a:lnSpc>
                </a:pPr>
                <a14:m>
                  <m:oMathPara xmlns:m="http://schemas.openxmlformats.org/officeDocument/2006/math">
                    <m:oMathParaPr>
                      <m:jc m:val="centerGroup"/>
                    </m:oMathParaPr>
                    <m:oMath xmlns:m="http://schemas.openxmlformats.org/officeDocument/2006/math">
                      <m:acc>
                        <m:accPr>
                          <m:ctrlPr>
                            <a:rPr lang="zh-CN" altLang="zh-CN" sz="1600" i="1" kern="100" smtClean="0">
                              <a:effectLst/>
                              <a:cs typeface="+mn-ea"/>
                              <a:sym typeface="+mn-lt"/>
                            </a:rPr>
                          </m:ctrlPr>
                        </m:accPr>
                        <m:e>
                          <m:r>
                            <a:rPr lang="en-US" altLang="zh-CN" sz="1600" i="1" kern="100">
                              <a:effectLst/>
                              <a:latin typeface="Cambria Math" panose="02040503050406030204" charset="0"/>
                              <a:cs typeface="+mn-ea"/>
                              <a:sym typeface="+mn-lt"/>
                            </a:rPr>
                            <m:t>𝑥</m:t>
                          </m:r>
                        </m:e>
                      </m:acc>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r>
                        <a:rPr lang="en-US" altLang="zh-CN" sz="1600" i="1" kern="100">
                          <a:effectLst/>
                          <a:latin typeface="Cambria Math" panose="02040503050406030204" charset="0"/>
                          <a:cs typeface="+mn-ea"/>
                          <a:sym typeface="+mn-lt"/>
                        </a:rPr>
                        <m:t>=</m:t>
                      </m:r>
                      <m:acc>
                        <m:accPr>
                          <m:ctrlPr>
                            <a:rPr lang="zh-CN" altLang="zh-CN" sz="1600" i="1" kern="100">
                              <a:effectLst/>
                              <a:cs typeface="+mn-ea"/>
                              <a:sym typeface="+mn-lt"/>
                            </a:rPr>
                          </m:ctrlPr>
                        </m:accPr>
                        <m:e>
                          <m:r>
                            <a:rPr lang="en-US" altLang="zh-CN" sz="1600" i="1" kern="100">
                              <a:effectLst/>
                              <a:latin typeface="Cambria Math" panose="02040503050406030204" charset="0"/>
                              <a:cs typeface="+mn-ea"/>
                              <a:sym typeface="+mn-lt"/>
                            </a:rPr>
                            <m:t>𝑥</m:t>
                          </m:r>
                        </m:e>
                      </m:acc>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e>
                          <m:r>
                            <a:rPr lang="en-US" altLang="zh-CN" sz="1600" i="1" kern="100">
                              <a:effectLst/>
                              <a:latin typeface="Cambria Math" panose="02040503050406030204" charset="0"/>
                              <a:cs typeface="+mn-ea"/>
                              <a:sym typeface="+mn-lt"/>
                            </a:rPr>
                            <m:t>𝑘</m:t>
                          </m:r>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𝐾</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r>
                        <a:rPr lang="en-US" altLang="zh-CN" sz="1600" i="1" kern="100">
                          <a:effectLst/>
                          <a:latin typeface="Cambria Math" panose="02040503050406030204" charset="0"/>
                          <a:cs typeface="+mn-ea"/>
                          <a:sym typeface="+mn-lt"/>
                        </a:rPr>
                        <m:t>𝑒</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oMath>
                  </m:oMathPara>
                </a14:m>
                <a:endParaRPr lang="zh-CN" altLang="zh-CN" sz="1200" kern="100" dirty="0">
                  <a:effectLst/>
                  <a:cs typeface="+mn-ea"/>
                  <a:sym typeface="+mn-lt"/>
                </a:endParaRPr>
              </a:p>
              <a:p>
                <a:pPr indent="304800" algn="l">
                  <a:lnSpc>
                    <a:spcPct val="150000"/>
                  </a:lnSpc>
                  <a:spcBef>
                    <a:spcPts val="600"/>
                  </a:spcBef>
                </a:pPr>
                <a14:m>
                  <m:oMathPara xmlns:m="http://schemas.openxmlformats.org/officeDocument/2006/math">
                    <m:oMathParaPr>
                      <m:jc m:val="centerGroup"/>
                    </m:oMathParaPr>
                    <m:oMath xmlns:m="http://schemas.openxmlformats.org/officeDocument/2006/math">
                      <m:acc>
                        <m:accPr>
                          <m:ctrlPr>
                            <a:rPr lang="zh-CN" altLang="zh-CN" sz="1600" i="1" kern="100">
                              <a:effectLst/>
                              <a:cs typeface="+mn-ea"/>
                              <a:sym typeface="+mn-lt"/>
                            </a:rPr>
                          </m:ctrlPr>
                        </m:accPr>
                        <m:e>
                          <m:r>
                            <a:rPr lang="en-US" altLang="zh-CN" sz="1600" i="1" kern="100">
                              <a:effectLst/>
                              <a:latin typeface="Cambria Math" panose="02040503050406030204" charset="0"/>
                              <a:cs typeface="+mn-ea"/>
                              <a:sym typeface="+mn-lt"/>
                            </a:rPr>
                            <m:t>𝑃</m:t>
                          </m:r>
                        </m:e>
                      </m:acc>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r>
                        <a:rPr lang="en-US" altLang="zh-CN" sz="1600" i="1" kern="100">
                          <a:effectLst/>
                          <a:latin typeface="Cambria Math" panose="02040503050406030204" charset="0"/>
                          <a:cs typeface="+mn-ea"/>
                          <a:sym typeface="+mn-lt"/>
                        </a:rPr>
                        <m:t>=</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𝐼</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𝐾</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sSub>
                            <m:sSubPr>
                              <m:ctrlPr>
                                <a:rPr lang="zh-CN" altLang="zh-CN" sz="1600" i="1" kern="100">
                                  <a:effectLst/>
                                  <a:cs typeface="+mn-ea"/>
                                  <a:sym typeface="+mn-lt"/>
                                </a:rPr>
                              </m:ctrlPr>
                            </m:sSubPr>
                            <m:e>
                              <m:r>
                                <a:rPr lang="en-US" altLang="zh-CN" sz="1600" i="1" kern="100">
                                  <a:effectLst/>
                                  <a:latin typeface="Cambria Math" panose="02040503050406030204" charset="0"/>
                                  <a:cs typeface="+mn-ea"/>
                                  <a:sym typeface="+mn-lt"/>
                                </a:rPr>
                                <m:t>𝐻</m:t>
                              </m:r>
                            </m:e>
                            <m:sub>
                              <m:r>
                                <a:rPr lang="en-US" altLang="zh-CN" sz="1600" i="1" kern="100">
                                  <a:effectLst/>
                                  <a:latin typeface="Cambria Math" panose="02040503050406030204" charset="0"/>
                                  <a:cs typeface="+mn-ea"/>
                                  <a:sym typeface="+mn-lt"/>
                                </a:rPr>
                                <m:t>𝑥</m:t>
                              </m:r>
                            </m:sub>
                          </m:sSub>
                        </m:e>
                      </m:d>
                      <m:acc>
                        <m:accPr>
                          <m:ctrlPr>
                            <a:rPr lang="zh-CN" altLang="zh-CN" sz="1600" i="1" kern="100">
                              <a:effectLst/>
                              <a:cs typeface="+mn-ea"/>
                              <a:sym typeface="+mn-lt"/>
                            </a:rPr>
                          </m:ctrlPr>
                        </m:accPr>
                        <m:e>
                          <m:r>
                            <a:rPr lang="en-US" altLang="zh-CN" sz="1600" i="1" kern="100">
                              <a:effectLst/>
                              <a:latin typeface="Cambria Math" panose="02040503050406030204" charset="0"/>
                              <a:cs typeface="+mn-ea"/>
                              <a:sym typeface="+mn-lt"/>
                            </a:rPr>
                            <m:t>𝑃</m:t>
                          </m:r>
                        </m:e>
                      </m:acc>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e>
                          <m:r>
                            <a:rPr lang="en-US" altLang="zh-CN" sz="1600" i="1" kern="100">
                              <a:effectLst/>
                              <a:latin typeface="Cambria Math" panose="02040503050406030204" charset="0"/>
                              <a:cs typeface="+mn-ea"/>
                              <a:sym typeface="+mn-lt"/>
                            </a:rPr>
                            <m:t>𝑘</m:t>
                          </m:r>
                        </m:e>
                      </m:d>
                    </m:oMath>
                  </m:oMathPara>
                </a14:m>
                <a:endParaRPr lang="zh-CN" altLang="zh-CN" sz="1200" kern="100" dirty="0">
                  <a:effectLst/>
                  <a:cs typeface="+mn-ea"/>
                  <a:sym typeface="+mn-lt"/>
                </a:endParaRPr>
              </a:p>
              <a:p>
                <a:pPr indent="304800" algn="ctr">
                  <a:lnSpc>
                    <a:spcPct val="150000"/>
                  </a:lnSpc>
                </a:pPr>
                <a14:m>
                  <m:oMathPara xmlns:m="http://schemas.openxmlformats.org/officeDocument/2006/math">
                    <m:oMathParaPr>
                      <m:jc m:val="centerGroup"/>
                    </m:oMathParaPr>
                    <m:oMath xmlns:m="http://schemas.openxmlformats.org/officeDocument/2006/math">
                      <m:r>
                        <a:rPr lang="en-US" altLang="zh-CN" sz="1600" i="1" kern="100">
                          <a:effectLst/>
                          <a:latin typeface="Cambria Math" panose="02040503050406030204" charset="0"/>
                          <a:cs typeface="+mn-ea"/>
                          <a:sym typeface="+mn-lt"/>
                        </a:rPr>
                        <m:t>𝑒</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𝑧</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ℎ</m:t>
                      </m:r>
                      <m:d>
                        <m:dPr>
                          <m:ctrlPr>
                            <a:rPr lang="zh-CN" altLang="zh-CN" sz="1600" i="1" kern="100">
                              <a:effectLst/>
                              <a:cs typeface="+mn-ea"/>
                              <a:sym typeface="+mn-lt"/>
                            </a:rPr>
                          </m:ctrlPr>
                        </m:dPr>
                        <m:e>
                          <m:acc>
                            <m:accPr>
                              <m:ctrlPr>
                                <a:rPr lang="zh-CN" altLang="zh-CN" sz="1600" i="1" kern="100">
                                  <a:effectLst/>
                                  <a:cs typeface="+mn-ea"/>
                                  <a:sym typeface="+mn-lt"/>
                                </a:rPr>
                              </m:ctrlPr>
                            </m:accPr>
                            <m:e>
                              <m:r>
                                <a:rPr lang="en-US" altLang="zh-CN" sz="1600" i="1" kern="100">
                                  <a:effectLst/>
                                  <a:latin typeface="Cambria Math" panose="02040503050406030204" charset="0"/>
                                  <a:cs typeface="+mn-ea"/>
                                  <a:sym typeface="+mn-lt"/>
                                </a:rPr>
                                <m:t>𝑥</m:t>
                              </m:r>
                            </m:e>
                          </m:acc>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e>
                              <m:r>
                                <a:rPr lang="en-US" altLang="zh-CN" sz="1600" i="1" kern="100">
                                  <a:effectLst/>
                                  <a:latin typeface="Cambria Math" panose="02040503050406030204" charset="0"/>
                                  <a:cs typeface="+mn-ea"/>
                                  <a:sym typeface="+mn-lt"/>
                                </a:rPr>
                                <m:t>𝑘</m:t>
                              </m:r>
                            </m:e>
                          </m:d>
                        </m:e>
                      </m:d>
                    </m:oMath>
                  </m:oMathPara>
                </a14:m>
                <a:endParaRPr lang="zh-CN" altLang="zh-CN" sz="1200" kern="100" dirty="0">
                  <a:effectLst/>
                  <a:cs typeface="+mn-ea"/>
                  <a:sym typeface="+mn-lt"/>
                </a:endParaRPr>
              </a:p>
              <a:p>
                <a:pPr indent="304800" algn="ctr">
                  <a:lnSpc>
                    <a:spcPct val="150000"/>
                  </a:lnSpc>
                </a:pPr>
                <a14:m>
                  <m:oMathPara xmlns:m="http://schemas.openxmlformats.org/officeDocument/2006/math">
                    <m:oMathParaPr>
                      <m:jc m:val="centerGroup"/>
                    </m:oMathParaPr>
                    <m:oMath xmlns:m="http://schemas.openxmlformats.org/officeDocument/2006/math">
                      <m:r>
                        <a:rPr lang="en-US" altLang="zh-CN" sz="1600" i="1" kern="100">
                          <a:effectLst/>
                          <a:latin typeface="Cambria Math" panose="02040503050406030204" charset="0"/>
                          <a:cs typeface="+mn-ea"/>
                          <a:sym typeface="+mn-lt"/>
                        </a:rPr>
                        <m:t>𝐾</m:t>
                      </m:r>
                      <m:d>
                        <m:dPr>
                          <m:ctrlPr>
                            <a:rPr lang="zh-CN" altLang="zh-CN" sz="1600" i="1" kern="100">
                              <a:effectLst/>
                              <a:cs typeface="+mn-ea"/>
                              <a:sym typeface="+mn-lt"/>
                            </a:rPr>
                          </m:ctrlPr>
                        </m:dPr>
                        <m:e>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e>
                      </m:d>
                      <m:r>
                        <a:rPr lang="en-US" altLang="zh-CN" sz="1600" i="1" kern="100">
                          <a:effectLst/>
                          <a:latin typeface="Cambria Math" panose="02040503050406030204" charset="0"/>
                          <a:cs typeface="+mn-ea"/>
                          <a:sym typeface="+mn-lt"/>
                        </a:rPr>
                        <m:t> = </m:t>
                      </m:r>
                      <m:acc>
                        <m:accPr>
                          <m:ctrlPr>
                            <a:rPr lang="zh-CN" altLang="zh-CN" sz="1600" i="1" kern="100">
                              <a:effectLst/>
                              <a:cs typeface="+mn-ea"/>
                              <a:sym typeface="+mn-lt"/>
                            </a:rPr>
                          </m:ctrlPr>
                        </m:accPr>
                        <m:e>
                          <m:r>
                            <a:rPr lang="en-US" altLang="zh-CN" sz="1600" i="1" kern="100">
                              <a:effectLst/>
                              <a:latin typeface="Cambria Math" panose="02040503050406030204" charset="0"/>
                              <a:cs typeface="+mn-ea"/>
                              <a:sym typeface="+mn-lt"/>
                            </a:rPr>
                            <m:t>𝑃</m:t>
                          </m:r>
                        </m:e>
                      </m:acc>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sSup>
                        <m:sSupPr>
                          <m:ctrlPr>
                            <a:rPr lang="zh-CN" altLang="zh-CN" sz="1600" i="1" kern="100">
                              <a:effectLst/>
                              <a:cs typeface="+mn-ea"/>
                              <a:sym typeface="+mn-lt"/>
                            </a:rPr>
                          </m:ctrlPr>
                        </m:sSupPr>
                        <m:e>
                          <m:sSub>
                            <m:sSubPr>
                              <m:ctrlPr>
                                <a:rPr lang="zh-CN" altLang="zh-CN" sz="1600" i="1" kern="100">
                                  <a:effectLst/>
                                  <a:cs typeface="+mn-ea"/>
                                  <a:sym typeface="+mn-lt"/>
                                </a:rPr>
                              </m:ctrlPr>
                            </m:sSubPr>
                            <m:e>
                              <m:r>
                                <a:rPr lang="en-US" altLang="zh-CN" sz="1600" i="1" kern="100">
                                  <a:effectLst/>
                                  <a:latin typeface="Cambria Math" panose="02040503050406030204" charset="0"/>
                                  <a:cs typeface="+mn-ea"/>
                                  <a:sym typeface="+mn-lt"/>
                                </a:rPr>
                                <m:t>𝐻</m:t>
                              </m:r>
                            </m:e>
                            <m:sub>
                              <m:r>
                                <a:rPr lang="en-US" altLang="zh-CN" sz="1600" i="1" kern="100">
                                  <a:effectLst/>
                                  <a:latin typeface="Cambria Math" panose="02040503050406030204" charset="0"/>
                                  <a:cs typeface="+mn-ea"/>
                                  <a:sym typeface="+mn-lt"/>
                                </a:rPr>
                                <m:t>𝑥</m:t>
                              </m:r>
                            </m:sub>
                          </m:sSub>
                        </m:e>
                        <m:sup>
                          <m:r>
                            <a:rPr lang="en-US" altLang="zh-CN" sz="1600" i="1" kern="100">
                              <a:effectLst/>
                              <a:latin typeface="Cambria Math" panose="02040503050406030204" charset="0"/>
                              <a:cs typeface="+mn-ea"/>
                              <a:sym typeface="+mn-lt"/>
                            </a:rPr>
                            <m:t>𝑇</m:t>
                          </m:r>
                        </m:sup>
                      </m:sSup>
                      <m:r>
                        <a:rPr lang="en-US" altLang="zh-CN" sz="1600" i="1" kern="100">
                          <a:effectLst/>
                          <a:latin typeface="Cambria Math" panose="02040503050406030204" charset="0"/>
                          <a:cs typeface="+mn-ea"/>
                          <a:sym typeface="+mn-lt"/>
                        </a:rPr>
                        <m:t>(</m:t>
                      </m:r>
                      <m:sSub>
                        <m:sSubPr>
                          <m:ctrlPr>
                            <a:rPr lang="zh-CN" altLang="zh-CN" sz="1600" i="1" kern="100">
                              <a:effectLst/>
                              <a:cs typeface="+mn-ea"/>
                              <a:sym typeface="+mn-lt"/>
                            </a:rPr>
                          </m:ctrlPr>
                        </m:sSubPr>
                        <m:e>
                          <m:r>
                            <a:rPr lang="en-US" altLang="zh-CN" sz="1600" i="1" kern="100">
                              <a:effectLst/>
                              <a:latin typeface="Cambria Math" panose="02040503050406030204" charset="0"/>
                              <a:cs typeface="+mn-ea"/>
                              <a:sym typeface="+mn-lt"/>
                            </a:rPr>
                            <m:t>𝐻</m:t>
                          </m:r>
                        </m:e>
                        <m:sub>
                          <m:r>
                            <a:rPr lang="en-US" altLang="zh-CN" sz="1600" i="1" kern="100">
                              <a:effectLst/>
                              <a:latin typeface="Cambria Math" panose="02040503050406030204" charset="0"/>
                              <a:cs typeface="+mn-ea"/>
                              <a:sym typeface="+mn-lt"/>
                            </a:rPr>
                            <m:t>𝑥</m:t>
                          </m:r>
                        </m:sub>
                      </m:sSub>
                      <m:acc>
                        <m:accPr>
                          <m:ctrlPr>
                            <a:rPr lang="zh-CN" altLang="zh-CN" sz="1600" i="1" kern="100">
                              <a:effectLst/>
                              <a:cs typeface="+mn-ea"/>
                              <a:sym typeface="+mn-lt"/>
                            </a:rPr>
                          </m:ctrlPr>
                        </m:accPr>
                        <m:e>
                          <m:r>
                            <a:rPr lang="en-US" altLang="zh-CN" sz="1600" i="1" kern="100">
                              <a:effectLst/>
                              <a:latin typeface="Cambria Math" panose="02040503050406030204" charset="0"/>
                              <a:cs typeface="+mn-ea"/>
                              <a:sym typeface="+mn-lt"/>
                            </a:rPr>
                            <m:t>𝑃</m:t>
                          </m:r>
                        </m:e>
                      </m:acc>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1</m:t>
                      </m:r>
                      <m:r>
                        <a:rPr lang="en-US" altLang="zh-CN" sz="1600" i="1" kern="100">
                          <a:effectLst/>
                          <a:latin typeface="Cambria Math" panose="02040503050406030204" charset="0"/>
                          <a:cs typeface="+mn-ea"/>
                          <a:sym typeface="+mn-lt"/>
                        </a:rPr>
                        <m:t>|</m:t>
                      </m:r>
                      <m:r>
                        <a:rPr lang="en-US" altLang="zh-CN" sz="1600" i="1" kern="100">
                          <a:effectLst/>
                          <a:latin typeface="Cambria Math" panose="02040503050406030204" charset="0"/>
                          <a:cs typeface="+mn-ea"/>
                          <a:sym typeface="+mn-lt"/>
                        </a:rPr>
                        <m:t>𝑘</m:t>
                      </m:r>
                      <m:r>
                        <a:rPr lang="en-US" altLang="zh-CN" sz="1600" i="1" kern="100">
                          <a:effectLst/>
                          <a:latin typeface="Cambria Math" panose="02040503050406030204" charset="0"/>
                          <a:cs typeface="+mn-ea"/>
                          <a:sym typeface="+mn-lt"/>
                        </a:rPr>
                        <m:t>)</m:t>
                      </m:r>
                      <m:sSup>
                        <m:sSupPr>
                          <m:ctrlPr>
                            <a:rPr lang="zh-CN" altLang="zh-CN" sz="1600" i="1" kern="100">
                              <a:effectLst/>
                              <a:cs typeface="+mn-ea"/>
                              <a:sym typeface="+mn-lt"/>
                            </a:rPr>
                          </m:ctrlPr>
                        </m:sSupPr>
                        <m:e>
                          <m:sSub>
                            <m:sSubPr>
                              <m:ctrlPr>
                                <a:rPr lang="zh-CN" altLang="zh-CN" sz="1600" i="1" kern="100">
                                  <a:effectLst/>
                                  <a:cs typeface="+mn-ea"/>
                                  <a:sym typeface="+mn-lt"/>
                                </a:rPr>
                              </m:ctrlPr>
                            </m:sSubPr>
                            <m:e>
                              <m:r>
                                <a:rPr lang="en-US" altLang="zh-CN" sz="1600" i="1" kern="100">
                                  <a:effectLst/>
                                  <a:latin typeface="Cambria Math" panose="02040503050406030204" charset="0"/>
                                  <a:cs typeface="+mn-ea"/>
                                  <a:sym typeface="+mn-lt"/>
                                </a:rPr>
                                <m:t>𝐻</m:t>
                              </m:r>
                            </m:e>
                            <m:sub>
                              <m:r>
                                <a:rPr lang="en-US" altLang="zh-CN" sz="1600" i="1" kern="100">
                                  <a:effectLst/>
                                  <a:latin typeface="Cambria Math" panose="02040503050406030204" charset="0"/>
                                  <a:cs typeface="+mn-ea"/>
                                  <a:sym typeface="+mn-lt"/>
                                </a:rPr>
                                <m:t>𝑥</m:t>
                              </m:r>
                            </m:sub>
                          </m:sSub>
                        </m:e>
                        <m:sup>
                          <m:r>
                            <a:rPr lang="en-US" altLang="zh-CN" sz="1600" i="1" kern="100">
                              <a:effectLst/>
                              <a:latin typeface="Cambria Math" panose="02040503050406030204" charset="0"/>
                              <a:cs typeface="+mn-ea"/>
                              <a:sym typeface="+mn-lt"/>
                            </a:rPr>
                            <m:t>𝑇</m:t>
                          </m:r>
                        </m:sup>
                      </m:sSup>
                      <m:r>
                        <a:rPr lang="en-US" altLang="zh-CN" sz="1600" i="1" kern="100">
                          <a:effectLst/>
                          <a:latin typeface="Cambria Math" panose="02040503050406030204" charset="0"/>
                          <a:cs typeface="+mn-ea"/>
                          <a:sym typeface="+mn-lt"/>
                        </a:rPr>
                        <m:t>+</m:t>
                      </m:r>
                      <m:sSub>
                        <m:sSubPr>
                          <m:ctrlPr>
                            <a:rPr lang="zh-CN" altLang="zh-CN" sz="1600" i="1" kern="100">
                              <a:effectLst/>
                              <a:cs typeface="+mn-ea"/>
                              <a:sym typeface="+mn-lt"/>
                            </a:rPr>
                          </m:ctrlPr>
                        </m:sSubPr>
                        <m:e>
                          <m:r>
                            <a:rPr lang="en-US" altLang="zh-CN" sz="1600" i="1" kern="100">
                              <a:effectLst/>
                              <a:latin typeface="Cambria Math" panose="02040503050406030204" charset="0"/>
                              <a:cs typeface="+mn-ea"/>
                              <a:sym typeface="+mn-lt"/>
                            </a:rPr>
                            <m:t>𝐻</m:t>
                          </m:r>
                        </m:e>
                        <m:sub>
                          <m:r>
                            <a:rPr lang="en-US" altLang="zh-CN" sz="1600" i="1" kern="100">
                              <a:effectLst/>
                              <a:latin typeface="Cambria Math" panose="02040503050406030204" charset="0"/>
                              <a:cs typeface="+mn-ea"/>
                              <a:sym typeface="+mn-lt"/>
                            </a:rPr>
                            <m:t>𝑤</m:t>
                          </m:r>
                        </m:sub>
                      </m:sSub>
                      <m:acc>
                        <m:accPr>
                          <m:ctrlPr>
                            <a:rPr lang="zh-CN" altLang="zh-CN" sz="1600" i="1" kern="100">
                              <a:effectLst/>
                              <a:cs typeface="+mn-ea"/>
                              <a:sym typeface="+mn-lt"/>
                            </a:rPr>
                          </m:ctrlPr>
                        </m:accPr>
                        <m:e>
                          <m:r>
                            <a:rPr lang="en-US" altLang="zh-CN" sz="1600" i="1" kern="100">
                              <a:effectLst/>
                              <a:latin typeface="Cambria Math" panose="02040503050406030204" charset="0"/>
                              <a:cs typeface="+mn-ea"/>
                              <a:sym typeface="+mn-lt"/>
                            </a:rPr>
                            <m:t>𝑊</m:t>
                          </m:r>
                        </m:e>
                      </m:acc>
                      <m:sSup>
                        <m:sSupPr>
                          <m:ctrlPr>
                            <a:rPr lang="zh-CN" altLang="zh-CN" sz="1600" i="1" kern="100">
                              <a:effectLst/>
                              <a:cs typeface="+mn-ea"/>
                              <a:sym typeface="+mn-lt"/>
                            </a:rPr>
                          </m:ctrlPr>
                        </m:sSupPr>
                        <m:e>
                          <m:sSub>
                            <m:sSubPr>
                              <m:ctrlPr>
                                <a:rPr lang="zh-CN" altLang="zh-CN" sz="1600" i="1" kern="100">
                                  <a:effectLst/>
                                  <a:cs typeface="+mn-ea"/>
                                  <a:sym typeface="+mn-lt"/>
                                </a:rPr>
                              </m:ctrlPr>
                            </m:sSubPr>
                            <m:e>
                              <m:r>
                                <a:rPr lang="en-US" altLang="zh-CN" sz="1600" i="1" kern="100">
                                  <a:effectLst/>
                                  <a:latin typeface="Cambria Math" panose="02040503050406030204" charset="0"/>
                                  <a:cs typeface="+mn-ea"/>
                                  <a:sym typeface="+mn-lt"/>
                                </a:rPr>
                                <m:t>𝐻</m:t>
                              </m:r>
                            </m:e>
                            <m:sub>
                              <m:r>
                                <a:rPr lang="en-US" altLang="zh-CN" sz="1600" i="1" kern="100">
                                  <a:effectLst/>
                                  <a:latin typeface="Cambria Math" panose="02040503050406030204" charset="0"/>
                                  <a:cs typeface="+mn-ea"/>
                                  <a:sym typeface="+mn-lt"/>
                                </a:rPr>
                                <m:t>𝑤</m:t>
                              </m:r>
                            </m:sub>
                          </m:sSub>
                        </m:e>
                        <m:sup>
                          <m:r>
                            <a:rPr lang="en-US" altLang="zh-CN" sz="1600" i="1" kern="100">
                              <a:effectLst/>
                              <a:latin typeface="Cambria Math" panose="02040503050406030204" charset="0"/>
                              <a:cs typeface="+mn-ea"/>
                              <a:sym typeface="+mn-lt"/>
                            </a:rPr>
                            <m:t>𝑇</m:t>
                          </m:r>
                        </m:sup>
                      </m:sSup>
                      <m:r>
                        <a:rPr lang="en-US" altLang="zh-CN" sz="1600" i="1" kern="100">
                          <a:effectLst/>
                          <a:latin typeface="Cambria Math" panose="02040503050406030204" charset="0"/>
                          <a:cs typeface="+mn-ea"/>
                          <a:sym typeface="+mn-lt"/>
                        </a:rPr>
                        <m:t>)</m:t>
                      </m:r>
                    </m:oMath>
                  </m:oMathPara>
                </a14:m>
                <a:endParaRPr lang="zh-CN" altLang="zh-CN" sz="1200" kern="100" dirty="0">
                  <a:effectLst/>
                  <a:cs typeface="+mn-ea"/>
                  <a:sym typeface="+mn-lt"/>
                </a:endParaRPr>
              </a:p>
            </p:txBody>
          </p:sp>
        </mc:Choice>
        <mc:Fallback>
          <p:sp>
            <p:nvSpPr>
              <p:cNvPr id="26" name="文本框 25"/>
              <p:cNvSpPr txBox="1">
                <a:spLocks noRot="1" noChangeAspect="1" noMove="1" noResize="1" noEditPoints="1" noAdjustHandles="1" noChangeArrowheads="1" noChangeShapeType="1" noTextEdit="1"/>
              </p:cNvSpPr>
              <p:nvPr/>
            </p:nvSpPr>
            <p:spPr>
              <a:xfrm>
                <a:off x="5671125" y="4928368"/>
                <a:ext cx="6108568" cy="1649747"/>
              </a:xfrm>
              <a:prstGeom prst="rect">
                <a:avLst/>
              </a:prstGeom>
              <a:blipFill rotWithShape="1">
                <a:blip r:embed="rId5"/>
                <a:stretch>
                  <a:fillRect l="-9" t="-8" r="7" b="9"/>
                </a:stretch>
              </a:blipFill>
            </p:spPr>
            <p:txBody>
              <a:bodyPr/>
              <a:lstStyle/>
              <a:p>
                <a:r>
                  <a:rPr lang="zh-CN" altLang="en-US">
                    <a:noFill/>
                  </a:rPr>
                  <a:t> </a:t>
                </a:r>
              </a:p>
            </p:txBody>
          </p:sp>
        </mc:Fallback>
      </mc:AlternateContent>
      <p:sp>
        <p:nvSpPr>
          <p:cNvPr id="27" name="文本框 26"/>
          <p:cNvSpPr txBox="1"/>
          <p:nvPr/>
        </p:nvSpPr>
        <p:spPr>
          <a:xfrm>
            <a:off x="5737113" y="4580946"/>
            <a:ext cx="5712609" cy="646331"/>
          </a:xfrm>
          <a:prstGeom prst="rect">
            <a:avLst/>
          </a:prstGeom>
          <a:noFill/>
        </p:spPr>
        <p:txBody>
          <a:bodyPr wrap="square" rtlCol="0">
            <a:spAutoFit/>
          </a:bodyPr>
          <a:lstStyle/>
          <a:p>
            <a:r>
              <a:rPr lang="en-US" dirty="0">
                <a:cs typeface="+mn-ea"/>
                <a:sym typeface="+mn-lt"/>
              </a:rPr>
              <a:t>Correction with Observation:</a:t>
            </a:r>
            <a:endParaRPr lang="zh-CN" altLang="en-US" dirty="0">
              <a:cs typeface="+mn-ea"/>
              <a:sym typeface="+mn-lt"/>
            </a:endParaRPr>
          </a:p>
          <a:p>
            <a:endParaRPr lang="en-US" dirty="0">
              <a:cs typeface="+mn-ea"/>
              <a:sym typeface="+mn-lt"/>
            </a:endParaRPr>
          </a:p>
        </p:txBody>
      </p:sp>
      <p:sp>
        <p:nvSpPr>
          <p:cNvPr id="28" name="文本框 27"/>
          <p:cNvSpPr txBox="1"/>
          <p:nvPr/>
        </p:nvSpPr>
        <p:spPr>
          <a:xfrm>
            <a:off x="5177378" y="2843031"/>
            <a:ext cx="794092" cy="880369"/>
          </a:xfrm>
          <a:prstGeom prst="rect">
            <a:avLst/>
          </a:prstGeom>
          <a:noFill/>
        </p:spPr>
        <p:txBody>
          <a:bodyPr wrap="square" rtlCol="0">
            <a:spAutoFit/>
          </a:bodyPr>
          <a:lstStyle/>
          <a:p>
            <a:pPr>
              <a:lnSpc>
                <a:spcPct val="150000"/>
              </a:lnSpc>
            </a:pPr>
            <a:r>
              <a:rPr lang="en-US" dirty="0">
                <a:cs typeface="+mn-ea"/>
                <a:sym typeface="+mn-lt"/>
              </a:rPr>
              <a:t>Taylor</a:t>
            </a:r>
            <a:endParaRPr lang="en-US" dirty="0">
              <a:cs typeface="+mn-ea"/>
              <a:sym typeface="+mn-lt"/>
            </a:endParaRPr>
          </a:p>
          <a:p>
            <a:pPr>
              <a:lnSpc>
                <a:spcPct val="150000"/>
              </a:lnSpc>
            </a:pPr>
            <a:r>
              <a:rPr lang="en-US" dirty="0">
                <a:cs typeface="+mn-ea"/>
                <a:sym typeface="+mn-lt"/>
              </a:rPr>
              <a:t>Series</a:t>
            </a:r>
            <a:endParaRPr lang="en-US" dirty="0">
              <a:cs typeface="+mn-ea"/>
              <a:sym typeface="+mn-lt"/>
            </a:endParaRPr>
          </a:p>
        </p:txBody>
      </p:sp>
      <p:sp>
        <p:nvSpPr>
          <p:cNvPr id="29" name="文本框 28"/>
          <p:cNvSpPr txBox="1"/>
          <p:nvPr/>
        </p:nvSpPr>
        <p:spPr>
          <a:xfrm>
            <a:off x="742278" y="4068220"/>
            <a:ext cx="5712609" cy="707886"/>
          </a:xfrm>
          <a:prstGeom prst="rect">
            <a:avLst/>
          </a:prstGeom>
          <a:noFill/>
        </p:spPr>
        <p:txBody>
          <a:bodyPr wrap="square" rtlCol="0">
            <a:spAutoFit/>
          </a:bodyPr>
          <a:lstStyle/>
          <a:p>
            <a:r>
              <a:rPr lang="en-US" sz="2000" dirty="0">
                <a:cs typeface="+mn-ea"/>
                <a:sym typeface="+mn-lt"/>
              </a:rPr>
              <a:t>Two Steps:</a:t>
            </a:r>
            <a:endParaRPr lang="zh-CN" altLang="en-US" sz="2000" dirty="0">
              <a:cs typeface="+mn-ea"/>
              <a:sym typeface="+mn-lt"/>
            </a:endParaRPr>
          </a:p>
          <a:p>
            <a:endParaRPr lang="en-US" sz="2000" dirty="0">
              <a:cs typeface="+mn-ea"/>
              <a:sym typeface="+mn-lt"/>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2905" y="395605"/>
            <a:ext cx="7710170" cy="584775"/>
          </a:xfrm>
          <a:prstGeom prst="rect">
            <a:avLst/>
          </a:prstGeom>
          <a:noFill/>
        </p:spPr>
        <p:txBody>
          <a:bodyPr wrap="square" rtlCol="0">
            <a:spAutoFit/>
          </a:bodyPr>
          <a:lstStyle/>
          <a:p>
            <a:r>
              <a:rPr lang="en-US" sz="3200" dirty="0">
                <a:cs typeface="+mn-ea"/>
                <a:sym typeface="+mn-lt"/>
              </a:rPr>
              <a:t>3. Methods, Toolbox and Software</a:t>
            </a:r>
            <a:endParaRPr lang="en-US" sz="3200" dirty="0">
              <a:cs typeface="+mn-ea"/>
              <a:sym typeface="+mn-lt"/>
            </a:endParaRPr>
          </a:p>
        </p:txBody>
      </p:sp>
      <p:sp>
        <p:nvSpPr>
          <p:cNvPr id="3" name="文本框 2"/>
          <p:cNvSpPr txBox="1"/>
          <p:nvPr/>
        </p:nvSpPr>
        <p:spPr>
          <a:xfrm>
            <a:off x="742278" y="1041923"/>
            <a:ext cx="1783404" cy="523220"/>
          </a:xfrm>
          <a:prstGeom prst="rect">
            <a:avLst/>
          </a:prstGeom>
          <a:noFill/>
        </p:spPr>
        <p:txBody>
          <a:bodyPr wrap="square" rtlCol="0">
            <a:spAutoFit/>
          </a:bodyPr>
          <a:lstStyle/>
          <a:p>
            <a:r>
              <a:rPr lang="en-US" sz="2800" dirty="0">
                <a:cs typeface="+mn-ea"/>
                <a:sym typeface="+mn-lt"/>
              </a:rPr>
              <a:t>Methods</a:t>
            </a:r>
            <a:endParaRPr lang="en-US" sz="2800" dirty="0">
              <a:cs typeface="+mn-ea"/>
              <a:sym typeface="+mn-lt"/>
            </a:endParaRPr>
          </a:p>
        </p:txBody>
      </p:sp>
      <p:sp>
        <p:nvSpPr>
          <p:cNvPr id="4" name="文本框 3"/>
          <p:cNvSpPr txBox="1"/>
          <p:nvPr/>
        </p:nvSpPr>
        <p:spPr>
          <a:xfrm>
            <a:off x="742278" y="1565143"/>
            <a:ext cx="6311425" cy="1200329"/>
          </a:xfrm>
          <a:prstGeom prst="rect">
            <a:avLst/>
          </a:prstGeom>
          <a:noFill/>
        </p:spPr>
        <p:txBody>
          <a:bodyPr wrap="square" rtlCol="0">
            <a:spAutoFit/>
          </a:bodyPr>
          <a:lstStyle/>
          <a:p>
            <a:r>
              <a:rPr lang="en-US" sz="2400" b="1" dirty="0">
                <a:cs typeface="+mn-ea"/>
                <a:sym typeface="+mn-lt"/>
              </a:rPr>
              <a:t>Particle filter</a:t>
            </a:r>
            <a:r>
              <a:rPr lang="en-US" sz="2400" dirty="0">
                <a:cs typeface="+mn-ea"/>
                <a:sym typeface="+mn-lt"/>
              </a:rPr>
              <a:t>: Mont Carlo estimator for states without the assumption of Gaussian distribution.</a:t>
            </a:r>
            <a:endParaRPr lang="zh-CN" altLang="en-US" sz="2400" dirty="0">
              <a:cs typeface="+mn-ea"/>
              <a:sym typeface="+mn-lt"/>
            </a:endParaRPr>
          </a:p>
          <a:p>
            <a:endParaRPr lang="en-US" sz="2400" dirty="0">
              <a:cs typeface="+mn-ea"/>
              <a:sym typeface="+mn-lt"/>
            </a:endParaRPr>
          </a:p>
        </p:txBody>
      </p:sp>
      <p:sp>
        <p:nvSpPr>
          <p:cNvPr id="6" name="矩形 5"/>
          <p:cNvSpPr/>
          <p:nvPr/>
        </p:nvSpPr>
        <p:spPr>
          <a:xfrm>
            <a:off x="1305812" y="2774031"/>
            <a:ext cx="2479430" cy="12565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cs typeface="+mn-ea"/>
                <a:sym typeface="+mn-lt"/>
              </a:rPr>
              <a:t>Initialization: Generate particles with equal weight </a:t>
            </a:r>
            <a:endParaRPr lang="zh-CN" altLang="en-US" sz="2000" dirty="0">
              <a:solidFill>
                <a:schemeClr val="tx1"/>
              </a:solidFill>
              <a:cs typeface="+mn-ea"/>
              <a:sym typeface="+mn-lt"/>
            </a:endParaRPr>
          </a:p>
        </p:txBody>
      </p:sp>
      <p:sp>
        <p:nvSpPr>
          <p:cNvPr id="7" name="矩形 6"/>
          <p:cNvSpPr/>
          <p:nvPr/>
        </p:nvSpPr>
        <p:spPr>
          <a:xfrm>
            <a:off x="4574275" y="2774031"/>
            <a:ext cx="2479430" cy="12565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cs typeface="+mn-ea"/>
                <a:sym typeface="+mn-lt"/>
              </a:rPr>
              <a:t>Update particles with the model of system and error</a:t>
            </a:r>
            <a:endParaRPr lang="zh-CN" altLang="en-US" sz="2000" dirty="0">
              <a:solidFill>
                <a:schemeClr val="tx1"/>
              </a:solidFill>
              <a:cs typeface="+mn-ea"/>
              <a:sym typeface="+mn-lt"/>
            </a:endParaRPr>
          </a:p>
        </p:txBody>
      </p:sp>
      <p:sp>
        <p:nvSpPr>
          <p:cNvPr id="8" name="矩形 7"/>
          <p:cNvSpPr/>
          <p:nvPr/>
        </p:nvSpPr>
        <p:spPr>
          <a:xfrm>
            <a:off x="7842738" y="2774031"/>
            <a:ext cx="2479430" cy="12565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cs typeface="+mn-ea"/>
                <a:sym typeface="+mn-lt"/>
              </a:rPr>
              <a:t>Estimate the interpretability of particles</a:t>
            </a:r>
            <a:endParaRPr lang="zh-CN" altLang="en-US" sz="2000" dirty="0">
              <a:solidFill>
                <a:schemeClr val="tx1"/>
              </a:solidFill>
              <a:cs typeface="+mn-ea"/>
              <a:sym typeface="+mn-lt"/>
            </a:endParaRPr>
          </a:p>
        </p:txBody>
      </p:sp>
      <p:sp>
        <p:nvSpPr>
          <p:cNvPr id="9" name="矩形 8"/>
          <p:cNvSpPr/>
          <p:nvPr/>
        </p:nvSpPr>
        <p:spPr>
          <a:xfrm>
            <a:off x="7842738" y="4533290"/>
            <a:ext cx="2479430" cy="12565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cs typeface="+mn-ea"/>
                <a:sym typeface="+mn-lt"/>
              </a:rPr>
              <a:t>Update the weight to choose particles</a:t>
            </a:r>
            <a:endParaRPr lang="zh-CN" altLang="en-US" sz="2000" dirty="0">
              <a:solidFill>
                <a:schemeClr val="tx1"/>
              </a:solidFill>
              <a:cs typeface="+mn-ea"/>
              <a:sym typeface="+mn-lt"/>
            </a:endParaRPr>
          </a:p>
        </p:txBody>
      </p:sp>
      <p:sp>
        <p:nvSpPr>
          <p:cNvPr id="10" name="矩形 9"/>
          <p:cNvSpPr/>
          <p:nvPr/>
        </p:nvSpPr>
        <p:spPr>
          <a:xfrm>
            <a:off x="4574274" y="4533290"/>
            <a:ext cx="2479430" cy="12565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cs typeface="+mn-ea"/>
                <a:sym typeface="+mn-lt"/>
              </a:rPr>
              <a:t>Choose the better particles to nest step </a:t>
            </a:r>
            <a:endParaRPr lang="zh-CN" altLang="en-US" sz="2000" dirty="0">
              <a:solidFill>
                <a:schemeClr val="tx1"/>
              </a:solidFill>
              <a:cs typeface="+mn-ea"/>
              <a:sym typeface="+mn-lt"/>
            </a:endParaRPr>
          </a:p>
        </p:txBody>
      </p:sp>
      <p:cxnSp>
        <p:nvCxnSpPr>
          <p:cNvPr id="12" name="直接箭头连接符 11"/>
          <p:cNvCxnSpPr>
            <a:stCxn id="6" idx="3"/>
            <a:endCxn id="7" idx="1"/>
          </p:cNvCxnSpPr>
          <p:nvPr/>
        </p:nvCxnSpPr>
        <p:spPr>
          <a:xfrm>
            <a:off x="3785242" y="3402283"/>
            <a:ext cx="78903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直接箭头连接符 16"/>
          <p:cNvCxnSpPr>
            <a:stCxn id="8" idx="2"/>
            <a:endCxn id="9" idx="0"/>
          </p:cNvCxnSpPr>
          <p:nvPr/>
        </p:nvCxnSpPr>
        <p:spPr>
          <a:xfrm>
            <a:off x="9082453" y="4030534"/>
            <a:ext cx="0" cy="50275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0" name="直接箭头连接符 19"/>
          <p:cNvCxnSpPr>
            <a:stCxn id="9" idx="1"/>
            <a:endCxn id="10" idx="3"/>
          </p:cNvCxnSpPr>
          <p:nvPr/>
        </p:nvCxnSpPr>
        <p:spPr>
          <a:xfrm flipH="1">
            <a:off x="7053704" y="5161542"/>
            <a:ext cx="78903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3" name="直接箭头连接符 22"/>
          <p:cNvCxnSpPr>
            <a:stCxn id="10" idx="0"/>
            <a:endCxn id="7" idx="2"/>
          </p:cNvCxnSpPr>
          <p:nvPr/>
        </p:nvCxnSpPr>
        <p:spPr>
          <a:xfrm flipV="1">
            <a:off x="5813989" y="4030534"/>
            <a:ext cx="1" cy="50275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5" name="文本框 24"/>
          <p:cNvSpPr txBox="1"/>
          <p:nvPr/>
        </p:nvSpPr>
        <p:spPr>
          <a:xfrm>
            <a:off x="5813989" y="4115855"/>
            <a:ext cx="5712609" cy="369332"/>
          </a:xfrm>
          <a:prstGeom prst="rect">
            <a:avLst/>
          </a:prstGeom>
          <a:noFill/>
        </p:spPr>
        <p:txBody>
          <a:bodyPr wrap="square" rtlCol="0">
            <a:spAutoFit/>
          </a:bodyPr>
          <a:lstStyle/>
          <a:p>
            <a:r>
              <a:rPr lang="en-US" dirty="0">
                <a:cs typeface="+mn-ea"/>
                <a:sym typeface="+mn-lt"/>
              </a:rPr>
              <a:t>Next Step</a:t>
            </a:r>
            <a:endParaRPr lang="en-US" dirty="0">
              <a:cs typeface="+mn-ea"/>
              <a:sym typeface="+mn-lt"/>
            </a:endParaRPr>
          </a:p>
        </p:txBody>
      </p:sp>
      <p:cxnSp>
        <p:nvCxnSpPr>
          <p:cNvPr id="19" name="直接箭头连接符 18"/>
          <p:cNvCxnSpPr>
            <a:stCxn id="7" idx="3"/>
            <a:endCxn id="8" idx="1"/>
          </p:cNvCxnSpPr>
          <p:nvPr/>
        </p:nvCxnSpPr>
        <p:spPr>
          <a:xfrm>
            <a:off x="7053705" y="3402283"/>
            <a:ext cx="78903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82905" y="395605"/>
            <a:ext cx="7411720" cy="584775"/>
          </a:xfrm>
          <a:prstGeom prst="rect">
            <a:avLst/>
          </a:prstGeom>
          <a:noFill/>
        </p:spPr>
        <p:txBody>
          <a:bodyPr wrap="square" rtlCol="0">
            <a:spAutoFit/>
          </a:bodyPr>
          <a:lstStyle/>
          <a:p>
            <a:r>
              <a:rPr lang="en-US" sz="3200" dirty="0">
                <a:cs typeface="+mn-ea"/>
                <a:sym typeface="+mn-lt"/>
              </a:rPr>
              <a:t>3. Methods, Toolbox and Software</a:t>
            </a:r>
            <a:endParaRPr lang="en-US" sz="3200" dirty="0">
              <a:cs typeface="+mn-ea"/>
              <a:sym typeface="+mn-lt"/>
            </a:endParaRPr>
          </a:p>
        </p:txBody>
      </p:sp>
      <p:sp>
        <p:nvSpPr>
          <p:cNvPr id="5" name="文本框 4"/>
          <p:cNvSpPr txBox="1"/>
          <p:nvPr/>
        </p:nvSpPr>
        <p:spPr>
          <a:xfrm>
            <a:off x="791265" y="1041923"/>
            <a:ext cx="1783404" cy="523220"/>
          </a:xfrm>
          <a:prstGeom prst="rect">
            <a:avLst/>
          </a:prstGeom>
          <a:noFill/>
        </p:spPr>
        <p:txBody>
          <a:bodyPr wrap="square" rtlCol="0">
            <a:spAutoFit/>
          </a:bodyPr>
          <a:lstStyle/>
          <a:p>
            <a:r>
              <a:rPr lang="en-US" sz="2800" dirty="0">
                <a:cs typeface="+mn-ea"/>
                <a:sym typeface="+mn-lt"/>
              </a:rPr>
              <a:t>Methods</a:t>
            </a:r>
            <a:endParaRPr lang="en-US" sz="2800" dirty="0">
              <a:cs typeface="+mn-ea"/>
              <a:sym typeface="+mn-lt"/>
            </a:endParaRPr>
          </a:p>
        </p:txBody>
      </p:sp>
      <p:sp>
        <p:nvSpPr>
          <p:cNvPr id="6" name="文本框 5"/>
          <p:cNvSpPr txBox="1"/>
          <p:nvPr/>
        </p:nvSpPr>
        <p:spPr>
          <a:xfrm>
            <a:off x="791184" y="1751935"/>
            <a:ext cx="3203642" cy="461665"/>
          </a:xfrm>
          <a:prstGeom prst="rect">
            <a:avLst/>
          </a:prstGeom>
          <a:noFill/>
        </p:spPr>
        <p:txBody>
          <a:bodyPr wrap="square" rtlCol="0">
            <a:spAutoFit/>
          </a:bodyPr>
          <a:lstStyle/>
          <a:p>
            <a:r>
              <a:rPr lang="en-US" sz="2400" dirty="0">
                <a:cs typeface="+mn-ea"/>
                <a:sym typeface="+mn-lt"/>
              </a:rPr>
              <a:t>Lidar</a:t>
            </a:r>
            <a:endParaRPr lang="en-US" sz="2400" dirty="0">
              <a:cs typeface="+mn-ea"/>
              <a:sym typeface="+mn-lt"/>
            </a:endParaRPr>
          </a:p>
        </p:txBody>
      </p:sp>
      <p:sp>
        <p:nvSpPr>
          <p:cNvPr id="14" name="文本框 13"/>
          <p:cNvSpPr txBox="1"/>
          <p:nvPr/>
        </p:nvSpPr>
        <p:spPr>
          <a:xfrm>
            <a:off x="3348584" y="4272124"/>
            <a:ext cx="4265554" cy="1692771"/>
          </a:xfrm>
          <a:prstGeom prst="rect">
            <a:avLst/>
          </a:prstGeom>
          <a:noFill/>
        </p:spPr>
        <p:txBody>
          <a:bodyPr wrap="square" rtlCol="0">
            <a:spAutoFit/>
          </a:bodyPr>
          <a:lstStyle/>
          <a:p>
            <a:r>
              <a:rPr lang="en-US" altLang="zh-CN" sz="3200" dirty="0">
                <a:cs typeface="+mn-ea"/>
                <a:sym typeface="+mn-lt"/>
              </a:rPr>
              <a:t>Lidar</a:t>
            </a:r>
            <a:r>
              <a:rPr lang="en-US" altLang="zh-CN" sz="2400" dirty="0">
                <a:cs typeface="+mn-ea"/>
                <a:sym typeface="+mn-lt"/>
              </a:rPr>
              <a:t> </a:t>
            </a:r>
            <a:r>
              <a:rPr lang="en-US" sz="2400" dirty="0">
                <a:cs typeface="+mn-ea"/>
                <a:sym typeface="+mn-lt"/>
              </a:rPr>
              <a:t>is a method for determining ranges (variable distance) by targeting an object or a surface with a laser.</a:t>
            </a:r>
            <a:endParaRPr lang="en-US" sz="2400" dirty="0">
              <a:cs typeface="+mn-ea"/>
              <a:sym typeface="+mn-lt"/>
            </a:endParaRPr>
          </a:p>
        </p:txBody>
      </p:sp>
      <p:pic>
        <p:nvPicPr>
          <p:cNvPr id="16" name="图片 15"/>
          <p:cNvPicPr>
            <a:picLocks noChangeAspect="1"/>
          </p:cNvPicPr>
          <p:nvPr/>
        </p:nvPicPr>
        <p:blipFill>
          <a:blip r:embed="rId1"/>
          <a:stretch>
            <a:fillRect/>
          </a:stretch>
        </p:blipFill>
        <p:spPr>
          <a:xfrm>
            <a:off x="244355" y="2211474"/>
            <a:ext cx="3104229" cy="2893773"/>
          </a:xfrm>
          <a:prstGeom prst="rect">
            <a:avLst/>
          </a:prstGeom>
        </p:spPr>
      </p:pic>
      <p:pic>
        <p:nvPicPr>
          <p:cNvPr id="18" name="图片 17"/>
          <p:cNvPicPr>
            <a:picLocks noChangeAspect="1"/>
          </p:cNvPicPr>
          <p:nvPr/>
        </p:nvPicPr>
        <p:blipFill>
          <a:blip r:embed="rId2"/>
          <a:stretch>
            <a:fillRect/>
          </a:stretch>
        </p:blipFill>
        <p:spPr>
          <a:xfrm>
            <a:off x="7730247" y="1565143"/>
            <a:ext cx="3019627" cy="4284813"/>
          </a:xfrm>
          <a:prstGeom prst="rect">
            <a:avLst/>
          </a:prstGeom>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82905" y="395605"/>
            <a:ext cx="7343775" cy="584775"/>
          </a:xfrm>
          <a:prstGeom prst="rect">
            <a:avLst/>
          </a:prstGeom>
          <a:noFill/>
        </p:spPr>
        <p:txBody>
          <a:bodyPr wrap="square" rtlCol="0">
            <a:spAutoFit/>
          </a:bodyPr>
          <a:lstStyle/>
          <a:p>
            <a:r>
              <a:rPr lang="en-US" sz="3200" dirty="0">
                <a:cs typeface="+mn-ea"/>
                <a:sym typeface="+mn-lt"/>
              </a:rPr>
              <a:t>3. Methods, Toolbox and Software</a:t>
            </a:r>
            <a:endParaRPr lang="en-US" sz="3200" dirty="0">
              <a:cs typeface="+mn-ea"/>
              <a:sym typeface="+mn-lt"/>
            </a:endParaRPr>
          </a:p>
        </p:txBody>
      </p:sp>
      <p:sp>
        <p:nvSpPr>
          <p:cNvPr id="5" name="文本框 4"/>
          <p:cNvSpPr txBox="1"/>
          <p:nvPr/>
        </p:nvSpPr>
        <p:spPr>
          <a:xfrm>
            <a:off x="856035" y="1041288"/>
            <a:ext cx="1783404" cy="523220"/>
          </a:xfrm>
          <a:prstGeom prst="rect">
            <a:avLst/>
          </a:prstGeom>
          <a:noFill/>
        </p:spPr>
        <p:txBody>
          <a:bodyPr wrap="square" rtlCol="0">
            <a:spAutoFit/>
          </a:bodyPr>
          <a:lstStyle/>
          <a:p>
            <a:r>
              <a:rPr lang="en-US" sz="2800" dirty="0">
                <a:cs typeface="+mn-ea"/>
                <a:sym typeface="+mn-lt"/>
              </a:rPr>
              <a:t>Methods</a:t>
            </a:r>
            <a:endParaRPr lang="en-US" sz="2800" dirty="0">
              <a:cs typeface="+mn-ea"/>
              <a:sym typeface="+mn-lt"/>
            </a:endParaRPr>
          </a:p>
        </p:txBody>
      </p:sp>
      <p:sp>
        <p:nvSpPr>
          <p:cNvPr id="6" name="文本框 5"/>
          <p:cNvSpPr txBox="1"/>
          <p:nvPr/>
        </p:nvSpPr>
        <p:spPr>
          <a:xfrm>
            <a:off x="856035" y="1565143"/>
            <a:ext cx="3917004" cy="461665"/>
          </a:xfrm>
          <a:prstGeom prst="rect">
            <a:avLst/>
          </a:prstGeom>
          <a:noFill/>
        </p:spPr>
        <p:txBody>
          <a:bodyPr wrap="square" rtlCol="0">
            <a:spAutoFit/>
          </a:bodyPr>
          <a:lstStyle/>
          <a:p>
            <a:r>
              <a:rPr lang="en-US" altLang="zh-CN" sz="2400" b="1" dirty="0">
                <a:cs typeface="+mn-ea"/>
                <a:sym typeface="+mn-lt"/>
              </a:rPr>
              <a:t> Pose </a:t>
            </a:r>
            <a:r>
              <a:rPr lang="en-US" sz="2400" b="1" dirty="0">
                <a:cs typeface="+mn-ea"/>
                <a:sym typeface="+mn-lt"/>
              </a:rPr>
              <a:t>Graph Optimization</a:t>
            </a:r>
            <a:endParaRPr lang="en-US" sz="2400" b="1" dirty="0">
              <a:cs typeface="+mn-ea"/>
              <a:sym typeface="+mn-lt"/>
            </a:endParaRPr>
          </a:p>
        </p:txBody>
      </p:sp>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54996" y="2547918"/>
            <a:ext cx="5233481" cy="2467301"/>
          </a:xfrm>
          <a:prstGeom prst="rect">
            <a:avLst/>
          </a:prstGeom>
        </p:spPr>
      </p:pic>
      <p:sp>
        <p:nvSpPr>
          <p:cNvPr id="11" name="箭头: 右 10"/>
          <p:cNvSpPr/>
          <p:nvPr/>
        </p:nvSpPr>
        <p:spPr>
          <a:xfrm>
            <a:off x="6319736" y="3320374"/>
            <a:ext cx="862519" cy="7003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18962" y="2142000"/>
            <a:ext cx="4194715" cy="3637166"/>
          </a:xfrm>
          <a:prstGeom prst="rect">
            <a:avLst/>
          </a:prstGeom>
        </p:spPr>
      </p:pic>
      <p:sp>
        <p:nvSpPr>
          <p:cNvPr id="2" name="文本框 1"/>
          <p:cNvSpPr txBox="1"/>
          <p:nvPr/>
        </p:nvSpPr>
        <p:spPr>
          <a:xfrm>
            <a:off x="3082696" y="5939522"/>
            <a:ext cx="5771744" cy="369332"/>
          </a:xfrm>
          <a:prstGeom prst="rect">
            <a:avLst/>
          </a:prstGeom>
          <a:noFill/>
        </p:spPr>
        <p:txBody>
          <a:bodyPr wrap="square" rtlCol="0">
            <a:spAutoFit/>
          </a:bodyPr>
          <a:lstStyle/>
          <a:p>
            <a:r>
              <a:rPr lang="en-US" dirty="0">
                <a:cs typeface="+mn-ea"/>
                <a:sym typeface="+mn-lt"/>
              </a:rPr>
              <a:t>close loop detection -&gt; close loop correction</a:t>
            </a:r>
            <a:endParaRPr lang="en-US" dirty="0">
              <a:cs typeface="+mn-ea"/>
              <a:sym typeface="+mn-lt"/>
            </a:endParaRPr>
          </a:p>
        </p:txBody>
      </p:sp>
    </p:spTree>
  </p:cSld>
  <p:clrMapOvr>
    <a:masterClrMapping/>
  </p:clrMapOvr>
  <p:transition/>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j0xwc3ac">
      <a:majorFont>
        <a:latin typeface="Times New Roman"/>
        <a:ea typeface="微软雅黑"/>
        <a:cs typeface=""/>
      </a:majorFont>
      <a:minorFont>
        <a:latin typeface="Times New Roman"/>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3533</Words>
  <Application>WPS 演示</Application>
  <PresentationFormat>宽屏</PresentationFormat>
  <Paragraphs>193</Paragraphs>
  <Slides>12</Slides>
  <Notes>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12</vt:i4>
      </vt:variant>
    </vt:vector>
  </HeadingPairs>
  <TitlesOfParts>
    <vt:vector size="23" baseType="lpstr">
      <vt:lpstr>Arial</vt:lpstr>
      <vt:lpstr>宋体</vt:lpstr>
      <vt:lpstr>Wingdings</vt:lpstr>
      <vt:lpstr>Wingdings</vt:lpstr>
      <vt:lpstr>Times New Roman</vt:lpstr>
      <vt:lpstr>Cambria Math</vt:lpstr>
      <vt:lpstr>等线</vt:lpstr>
      <vt:lpstr>微软雅黑</vt:lpstr>
      <vt:lpstr>Arial Unicode MS</vt:lpstr>
      <vt:lpstr>Calibri</vt:lpstr>
      <vt:lpstr>Office 主题​​</vt:lpstr>
      <vt:lpstr>Project Proposal:  Implement Simultaneous Localization and Mapping (SLAM) with MATLAB   Reporter: Yuchen Song(宋雨辰) Team Members: Ruoyao Tian(田若瑶), Run He(何润),  Rui Qi(齐睿), Jialong Zeng(曾嘉龙) </vt:lpstr>
      <vt:lpstr>Contents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4. Schedule</vt:lpstr>
      <vt:lpstr>Thanks for listening!  Q&amp;A</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宋震</cp:lastModifiedBy>
  <cp:revision>207</cp:revision>
  <dcterms:created xsi:type="dcterms:W3CDTF">2019-06-19T02:08:00Z</dcterms:created>
  <dcterms:modified xsi:type="dcterms:W3CDTF">2022-04-01T01:41:32Z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2052-11.1.0.11365</vt:lpwstr>
  </property>
  <property fmtid="{D5CDD505-2E9C-101B-9397-08002B2CF9AE}" pid="3" name="ICV">
    <vt:lpwstr>8307499C099E4AC5BE21DB0C29480DAB</vt:lpwstr>
  </property>
</Properties>
</file>